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6"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B3EC6-7E00-4968-B0E7-939F222BE8FF}" v="307" dt="2024-03-03T08:14:58.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BB9A96B-4DE8-4BEF-988E-7E74540539B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129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789855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304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4139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151031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2854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2895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12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1779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73644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621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925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C79702-4082-4300-B170-DBABD8A12531}" type="datetimeFigureOut">
              <a:rPr lang="en-US" smtClean="0"/>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B9A96B-4DE8-4BEF-988E-7E74540539B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63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C79702-4082-4300-B170-DBABD8A1253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800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79702-4082-4300-B170-DBABD8A12531}" type="datetimeFigureOut">
              <a:rPr lang="en-US" smtClean="0"/>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24432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76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9255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C79702-4082-4300-B170-DBABD8A12531}" type="datetimeFigureOut">
              <a:rPr lang="en-US" smtClean="0"/>
              <a:t>3/3/2024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BB9A96B-4DE8-4BEF-988E-7E74540539B3}" type="slidenum">
              <a:rPr lang="en-US" smtClean="0"/>
              <a:t>‹#›</a:t>
            </a:fld>
            <a:endParaRPr lang="en-US"/>
          </a:p>
        </p:txBody>
      </p:sp>
    </p:spTree>
    <p:extLst>
      <p:ext uri="{BB962C8B-B14F-4D97-AF65-F5344CB8AC3E}">
        <p14:creationId xmlns:p14="http://schemas.microsoft.com/office/powerpoint/2010/main" val="3824727305"/>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youtu.be/46bRwRvW0PI?si=KIchjcJvDOZkfBMq" TargetMode="External"/><Relationship Id="rId3" Type="http://schemas.openxmlformats.org/officeDocument/2006/relationships/image" Target="../media/image3.png"/><Relationship Id="rId7" Type="http://schemas.openxmlformats.org/officeDocument/2006/relationships/hyperlink" Target="https://youtu.be/WjLou_0YVMo?si=O_MsRoI5q4ooTXeC"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jpeg"/><Relationship Id="rId4" Type="http://schemas.openxmlformats.org/officeDocument/2006/relationships/image" Target="../media/image4.png"/><Relationship Id="rId9" Type="http://schemas.openxmlformats.org/officeDocument/2006/relationships/hyperlink" Target="https://youtu.be/KFPX0FLhscs?si=VSFVpvoKYssh3epv"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hyperlink" Target="https://www.kaggle.com/datasets/nikhilmittal/flight-fare-prediction-mh"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Picture 5" descr="A toy airplane on a passport and money&#10;&#10;Description automatically generated">
            <a:extLst>
              <a:ext uri="{FF2B5EF4-FFF2-40B4-BE49-F238E27FC236}">
                <a16:creationId xmlns:a16="http://schemas.microsoft.com/office/drawing/2014/main" id="{D40AD149-7D56-4F15-7795-29B29F77190F}"/>
              </a:ext>
            </a:extLst>
          </p:cNvPr>
          <p:cNvPicPr>
            <a:picLocks noChangeAspect="1"/>
          </p:cNvPicPr>
          <p:nvPr/>
        </p:nvPicPr>
        <p:blipFill rotWithShape="1">
          <a:blip r:embed="rId2">
            <a:extLst>
              <a:ext uri="{28A0092B-C50C-407E-A947-70E740481C1C}">
                <a14:useLocalDpi xmlns:a14="http://schemas.microsoft.com/office/drawing/2010/main" val="0"/>
              </a:ext>
            </a:extLst>
          </a:blip>
          <a:srcRect t="28802" r="-1" b="10874"/>
          <a:stretch/>
        </p:blipFill>
        <p:spPr>
          <a:xfrm>
            <a:off x="20" y="0"/>
            <a:ext cx="12191980" cy="6857990"/>
          </a:xfrm>
          <a:prstGeom prst="rect">
            <a:avLst/>
          </a:prstGeom>
        </p:spPr>
      </p:pic>
      <p:sp>
        <p:nvSpPr>
          <p:cNvPr id="2" name="Title 1">
            <a:extLst>
              <a:ext uri="{FF2B5EF4-FFF2-40B4-BE49-F238E27FC236}">
                <a16:creationId xmlns:a16="http://schemas.microsoft.com/office/drawing/2014/main" id="{E824F949-43FA-474B-675C-D3FE3A001A09}"/>
              </a:ext>
            </a:extLst>
          </p:cNvPr>
          <p:cNvSpPr>
            <a:spLocks noGrp="1"/>
          </p:cNvSpPr>
          <p:nvPr>
            <p:ph type="ctrTitle"/>
          </p:nvPr>
        </p:nvSpPr>
        <p:spPr>
          <a:xfrm>
            <a:off x="4065511" y="4187664"/>
            <a:ext cx="6832500" cy="750095"/>
          </a:xfrm>
          <a:solidFill>
            <a:srgbClr val="FFFFFE"/>
          </a:solidFill>
        </p:spPr>
        <p:txBody>
          <a:bodyPr>
            <a:normAutofit/>
          </a:bodyPr>
          <a:lstStyle/>
          <a:p>
            <a:r>
              <a:rPr lang="en-IN" sz="4100" dirty="0">
                <a:solidFill>
                  <a:schemeClr val="tx1"/>
                </a:solidFill>
              </a:rPr>
              <a:t>Forecasting Airline Ticket Prices</a:t>
            </a:r>
            <a:endParaRPr lang="en-US" sz="4100" dirty="0">
              <a:solidFill>
                <a:schemeClr val="tx1"/>
              </a:solidFill>
            </a:endParaRPr>
          </a:p>
        </p:txBody>
      </p:sp>
      <p:sp>
        <p:nvSpPr>
          <p:cNvPr id="3" name="Subtitle 2">
            <a:extLst>
              <a:ext uri="{FF2B5EF4-FFF2-40B4-BE49-F238E27FC236}">
                <a16:creationId xmlns:a16="http://schemas.microsoft.com/office/drawing/2014/main" id="{A9BD6B30-090A-25D7-5E5E-D9A5BA18823D}"/>
              </a:ext>
            </a:extLst>
          </p:cNvPr>
          <p:cNvSpPr>
            <a:spLocks noGrp="1"/>
          </p:cNvSpPr>
          <p:nvPr>
            <p:ph type="subTitle" idx="1"/>
          </p:nvPr>
        </p:nvSpPr>
        <p:spPr>
          <a:xfrm flipV="1">
            <a:off x="4065511" y="5385673"/>
            <a:ext cx="6832499" cy="45719"/>
          </a:xfrm>
        </p:spPr>
        <p:txBody>
          <a:bodyPr>
            <a:normAutofit fontScale="25000" lnSpcReduction="20000"/>
          </a:bodyPr>
          <a:lstStyle/>
          <a:p>
            <a:endParaRPr lang="en-US" sz="1600" dirty="0">
              <a:solidFill>
                <a:srgbClr val="FFFFFE"/>
              </a:solidFill>
            </a:endParaRPr>
          </a:p>
        </p:txBody>
      </p:sp>
    </p:spTree>
    <p:extLst>
      <p:ext uri="{BB962C8B-B14F-4D97-AF65-F5344CB8AC3E}">
        <p14:creationId xmlns:p14="http://schemas.microsoft.com/office/powerpoint/2010/main" val="203454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29369C1F-C4A4-40B4-B6E0-2858C840F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8" name="Picture 17">
            <a:extLst>
              <a:ext uri="{FF2B5EF4-FFF2-40B4-BE49-F238E27FC236}">
                <a16:creationId xmlns:a16="http://schemas.microsoft.com/office/drawing/2014/main" id="{D2C6A0EE-D2D9-448F-B083-7DEEB674BA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2FDBFBA-BB1C-BE53-A81C-7C6E2E2C3708}"/>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4400"/>
              <a:t>MODELS TO BE USED</a:t>
            </a:r>
          </a:p>
        </p:txBody>
      </p:sp>
      <p:cxnSp>
        <p:nvCxnSpPr>
          <p:cNvPr id="20" name="Straight Connector 19">
            <a:extLst>
              <a:ext uri="{FF2B5EF4-FFF2-40B4-BE49-F238E27FC236}">
                <a16:creationId xmlns:a16="http://schemas.microsoft.com/office/drawing/2014/main" id="{96DC9B3E-DC68-4FF2-9781-CB1E626F5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728D73ED-4A36-71FA-378B-09C95B2AF370}"/>
              </a:ext>
            </a:extLst>
          </p:cNvPr>
          <p:cNvSpPr>
            <a:spLocks noGrp="1"/>
          </p:cNvSpPr>
          <p:nvPr>
            <p:ph type="subTitle" idx="1"/>
          </p:nvPr>
        </p:nvSpPr>
        <p:spPr>
          <a:xfrm>
            <a:off x="1295400" y="2556931"/>
            <a:ext cx="10043159" cy="3691465"/>
          </a:xfrm>
        </p:spPr>
        <p:txBody>
          <a:bodyPr vert="horz" lIns="91440" tIns="45720" rIns="91440" bIns="45720" rtlCol="0" anchor="t">
            <a:normAutofit fontScale="92500" lnSpcReduction="10000"/>
          </a:bodyPr>
          <a:lstStyle/>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The entire process uses a data engineering pipeline to guarantee flawless execution.</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To make sure the appropriate set of data is gathered for the problem statement, the five Vs of data are examined.</a:t>
            </a:r>
          </a:p>
          <a:p>
            <a:pPr marL="342900" indent="-342900" algn="l">
              <a:buFont typeface="Arial"/>
              <a:buChar char="•"/>
            </a:pPr>
            <a:r>
              <a:rPr lang="en-US" sz="1900" b="0" i="0" dirty="0">
                <a:solidFill>
                  <a:srgbClr val="0D0D0D"/>
                </a:solidFill>
                <a:effectLst/>
                <a:latin typeface="Arial" panose="020B0604020202020204" pitchFamily="34" charset="0"/>
                <a:cs typeface="Arial" panose="020B0604020202020204" pitchFamily="34" charset="0"/>
              </a:rPr>
              <a:t>Data preprocessing is conducted to eliminate any noise, bias, or outliers present in the dataset.</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For the Machine Learning model to comprehend, feature extraction is used to convert non-numeric and categorical variables.</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The dataset is used to create Random Forest Regression and Linear Regression models.</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Accuracy and error calculations are used to assess models.</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Models are implemented effectively.</a:t>
            </a:r>
          </a:p>
          <a:p>
            <a:pPr algn="l">
              <a:buFont typeface="Arial"/>
              <a:buChar char="•"/>
            </a:pPr>
            <a:endParaRPr lang="en-US" sz="1900" dirty="0">
              <a:solidFill>
                <a:schemeClr val="tx1">
                  <a:lumMod val="85000"/>
                  <a:lumOff val="15000"/>
                </a:schemeClr>
              </a:solidFill>
            </a:endParaRPr>
          </a:p>
        </p:txBody>
      </p:sp>
    </p:spTree>
    <p:extLst>
      <p:ext uri="{BB962C8B-B14F-4D97-AF65-F5344CB8AC3E}">
        <p14:creationId xmlns:p14="http://schemas.microsoft.com/office/powerpoint/2010/main" val="1782621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6" name="Straight Connector 25">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7" name="Rectangle 26">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28" name="Picture 27">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E493AA8-0835-7B8C-098B-61A093625794}"/>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4400" dirty="0"/>
              <a:t>References</a:t>
            </a:r>
          </a:p>
        </p:txBody>
      </p:sp>
      <p:cxnSp>
        <p:nvCxnSpPr>
          <p:cNvPr id="29" name="Straight Connector 28">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FE5C5F92-CC0B-F10A-6266-43C48B0F63DD}"/>
              </a:ext>
            </a:extLst>
          </p:cNvPr>
          <p:cNvSpPr>
            <a:spLocks noGrp="1"/>
          </p:cNvSpPr>
          <p:nvPr>
            <p:ph type="subTitle" idx="1"/>
          </p:nvPr>
        </p:nvSpPr>
        <p:spPr>
          <a:xfrm>
            <a:off x="1295401" y="2556932"/>
            <a:ext cx="9601196" cy="3318936"/>
          </a:xfrm>
        </p:spPr>
        <p:txBody>
          <a:bodyPr vert="horz" lIns="91440" tIns="45720" rIns="91440" bIns="45720" rtlCol="0" anchor="t">
            <a:normAutofit/>
          </a:bodyPr>
          <a:lstStyle/>
          <a:p>
            <a:pPr marL="342900" indent="-342900" algn="l">
              <a:buFont typeface="Arial"/>
              <a:buChar char="•"/>
            </a:pPr>
            <a:r>
              <a:rPr lang="en-US"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https://youtu.be/WjLou_0YVMo?si=O_MsRoI5q4ooTXeC</a:t>
            </a:r>
            <a:endParaRPr lang="en-US" dirty="0">
              <a:latin typeface="Arial" panose="020B0604020202020204" pitchFamily="34" charset="0"/>
              <a:cs typeface="Arial" panose="020B0604020202020204" pitchFamily="34" charset="0"/>
            </a:endParaRPr>
          </a:p>
          <a:p>
            <a:pPr marL="342900" indent="-342900" algn="l">
              <a:buFont typeface="Arial"/>
              <a:buChar char="•"/>
            </a:pPr>
            <a:endParaRPr lang="en-US" dirty="0">
              <a:latin typeface="Arial" panose="020B0604020202020204" pitchFamily="34" charset="0"/>
              <a:cs typeface="Arial" panose="020B0604020202020204" pitchFamily="34" charset="0"/>
            </a:endParaRPr>
          </a:p>
          <a:p>
            <a:pPr marL="342900" indent="-342900" algn="l">
              <a:buFont typeface="Arial"/>
              <a:buChar char="•"/>
            </a:pPr>
            <a:r>
              <a:rPr lang="en-US"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https://youtu.be/46bRwRvW0PI?si=KIchjcJvDOZkfBMq</a:t>
            </a:r>
            <a:endParaRPr lang="en-US" dirty="0">
              <a:latin typeface="Arial" panose="020B0604020202020204" pitchFamily="34" charset="0"/>
              <a:cs typeface="Arial" panose="020B0604020202020204" pitchFamily="34" charset="0"/>
            </a:endParaRPr>
          </a:p>
          <a:p>
            <a:pPr marL="342900" indent="-342900" algn="l">
              <a:buFont typeface="Arial"/>
              <a:buChar char="•"/>
            </a:pPr>
            <a:endParaRPr lang="en-US" dirty="0">
              <a:latin typeface="Arial" panose="020B0604020202020204" pitchFamily="34" charset="0"/>
              <a:cs typeface="Arial" panose="020B0604020202020204" pitchFamily="34" charset="0"/>
            </a:endParaRPr>
          </a:p>
          <a:p>
            <a:pPr marL="342900" indent="-342900" algn="l">
              <a:buFont typeface="Arial"/>
              <a:buChar char="•"/>
            </a:pPr>
            <a:r>
              <a:rPr lang="en-US"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https://youtu.be/KFPX0FLhscs?si=VSFVpvoKYssh3epv</a:t>
            </a:r>
            <a:endParaRPr lang="en-US" dirty="0">
              <a:latin typeface="Arial" panose="020B0604020202020204" pitchFamily="34" charset="0"/>
              <a:cs typeface="Arial" panose="020B0604020202020204" pitchFamily="34" charset="0"/>
            </a:endParaRPr>
          </a:p>
          <a:p>
            <a:pPr algn="l">
              <a:buFont typeface="Arial"/>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2302837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6FFDA7D4-9E48-406C-DC0D-07B78530D602}"/>
              </a:ext>
            </a:extLst>
          </p:cNvPr>
          <p:cNvSpPr>
            <a:spLocks noGrp="1"/>
          </p:cNvSpPr>
          <p:nvPr>
            <p:ph type="ctrTitle"/>
          </p:nvPr>
        </p:nvSpPr>
        <p:spPr>
          <a:xfrm>
            <a:off x="7858483" y="976314"/>
            <a:ext cx="3578375" cy="2480730"/>
          </a:xfrm>
        </p:spPr>
        <p:txBody>
          <a:bodyPr>
            <a:normAutofit/>
          </a:bodyPr>
          <a:lstStyle/>
          <a:p>
            <a:pPr algn="l"/>
            <a:br>
              <a:rPr lang="en-US" sz="1800" dirty="0">
                <a:solidFill>
                  <a:srgbClr val="000000"/>
                </a:solidFill>
              </a:rPr>
            </a:br>
            <a:r>
              <a:rPr lang="en-US" sz="3200" dirty="0">
                <a:solidFill>
                  <a:srgbClr val="000000"/>
                </a:solidFill>
              </a:rPr>
              <a:t>Thank You and Have a Safe Flight!</a:t>
            </a:r>
            <a:endParaRPr lang="en-US" sz="3200" dirty="0">
              <a:solidFill>
                <a:srgbClr val="262626"/>
              </a:solidFill>
            </a:endParaRPr>
          </a:p>
        </p:txBody>
      </p:sp>
      <p:sp>
        <p:nvSpPr>
          <p:cNvPr id="30" name="Rectangle 29">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plane&#10;&#10;Description automatically generated">
            <a:extLst>
              <a:ext uri="{FF2B5EF4-FFF2-40B4-BE49-F238E27FC236}">
                <a16:creationId xmlns:a16="http://schemas.microsoft.com/office/drawing/2014/main" id="{CA6DA070-ABE0-5BFB-A7D8-85EE62A23C92}"/>
              </a:ext>
            </a:extLst>
          </p:cNvPr>
          <p:cNvPicPr>
            <a:picLocks noChangeAspect="1"/>
          </p:cNvPicPr>
          <p:nvPr/>
        </p:nvPicPr>
        <p:blipFill rotWithShape="1">
          <a:blip r:embed="rId5"/>
          <a:srcRect l="27609" t="32842" r="30108" b="19212"/>
          <a:stretch/>
        </p:blipFill>
        <p:spPr>
          <a:xfrm>
            <a:off x="1412683" y="1494951"/>
            <a:ext cx="5784083" cy="3689294"/>
          </a:xfrm>
          <a:prstGeom prst="rect">
            <a:avLst/>
          </a:prstGeom>
        </p:spPr>
      </p:pic>
      <p:cxnSp>
        <p:nvCxnSpPr>
          <p:cNvPr id="31" name="Straight Connector 30">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07088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7" name="Straight Connector 26">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C036BFC9-3DD4-0D84-4B75-476A77C938AE}"/>
              </a:ext>
            </a:extLst>
          </p:cNvPr>
          <p:cNvSpPr>
            <a:spLocks noGrp="1"/>
          </p:cNvSpPr>
          <p:nvPr>
            <p:ph type="title"/>
          </p:nvPr>
        </p:nvSpPr>
        <p:spPr>
          <a:xfrm>
            <a:off x="1295402" y="982132"/>
            <a:ext cx="9601196" cy="1347181"/>
          </a:xfrm>
        </p:spPr>
        <p:txBody>
          <a:bodyPr vert="horz" lIns="91440" tIns="45720" rIns="91440" bIns="45720" rtlCol="0" anchor="ctr">
            <a:normAutofit/>
          </a:bodyPr>
          <a:lstStyle/>
          <a:p>
            <a:r>
              <a:rPr lang="en-US" sz="4400" dirty="0">
                <a:solidFill>
                  <a:srgbClr val="262626"/>
                </a:solidFill>
              </a:rPr>
              <a:t>TEAM 9</a:t>
            </a:r>
          </a:p>
        </p:txBody>
      </p:sp>
      <p:sp>
        <p:nvSpPr>
          <p:cNvPr id="4" name="Rectangle 3">
            <a:extLst>
              <a:ext uri="{FF2B5EF4-FFF2-40B4-BE49-F238E27FC236}">
                <a16:creationId xmlns:a16="http://schemas.microsoft.com/office/drawing/2014/main" id="{E0180B46-5D2F-EC51-8BB5-312C5D551EA7}"/>
              </a:ext>
            </a:extLst>
          </p:cNvPr>
          <p:cNvSpPr/>
          <p:nvPr/>
        </p:nvSpPr>
        <p:spPr>
          <a:xfrm>
            <a:off x="761504" y="4788967"/>
            <a:ext cx="3225520" cy="1175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Mohammed Khaja </a:t>
            </a:r>
            <a:r>
              <a:rPr lang="en-US" sz="2000" dirty="0" err="1">
                <a:solidFill>
                  <a:schemeClr val="tx1"/>
                </a:solidFill>
              </a:rPr>
              <a:t>Mujahiddin</a:t>
            </a:r>
            <a:endParaRPr lang="en-US" sz="2000" dirty="0">
              <a:solidFill>
                <a:schemeClr val="tx1"/>
              </a:solidFill>
            </a:endParaRPr>
          </a:p>
          <a:p>
            <a:pPr algn="ctr"/>
            <a:r>
              <a:rPr lang="en-US" b="1" dirty="0"/>
              <a:t>TEAM LEAD</a:t>
            </a:r>
          </a:p>
        </p:txBody>
      </p:sp>
      <p:sp>
        <p:nvSpPr>
          <p:cNvPr id="5" name="Rectangle 4">
            <a:extLst>
              <a:ext uri="{FF2B5EF4-FFF2-40B4-BE49-F238E27FC236}">
                <a16:creationId xmlns:a16="http://schemas.microsoft.com/office/drawing/2014/main" id="{A1D301AE-8057-0153-253D-75421C4E4C0D}"/>
              </a:ext>
            </a:extLst>
          </p:cNvPr>
          <p:cNvSpPr/>
          <p:nvPr/>
        </p:nvSpPr>
        <p:spPr>
          <a:xfrm>
            <a:off x="4595036" y="4788965"/>
            <a:ext cx="2701502" cy="11755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Sana Tabassum Shaik</a:t>
            </a:r>
          </a:p>
          <a:p>
            <a:pPr algn="ctr"/>
            <a:r>
              <a:rPr lang="en-US" sz="2000" b="1" dirty="0"/>
              <a:t>DATA SCIENTIST</a:t>
            </a:r>
          </a:p>
        </p:txBody>
      </p:sp>
      <p:sp>
        <p:nvSpPr>
          <p:cNvPr id="6" name="Rectangle 5">
            <a:extLst>
              <a:ext uri="{FF2B5EF4-FFF2-40B4-BE49-F238E27FC236}">
                <a16:creationId xmlns:a16="http://schemas.microsoft.com/office/drawing/2014/main" id="{6994E7D3-7051-947D-6A59-4BDACC2F37EE}"/>
              </a:ext>
            </a:extLst>
          </p:cNvPr>
          <p:cNvSpPr/>
          <p:nvPr/>
        </p:nvSpPr>
        <p:spPr>
          <a:xfrm>
            <a:off x="7904551" y="4788966"/>
            <a:ext cx="2898916" cy="11755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Sai Deepak Reddy </a:t>
            </a:r>
            <a:r>
              <a:rPr lang="en-US" sz="2000" dirty="0" err="1">
                <a:solidFill>
                  <a:schemeClr val="tx1"/>
                </a:solidFill>
              </a:rPr>
              <a:t>Katam</a:t>
            </a:r>
            <a:endParaRPr lang="en-US" sz="2000" dirty="0">
              <a:solidFill>
                <a:schemeClr val="tx1"/>
              </a:solidFill>
            </a:endParaRPr>
          </a:p>
          <a:p>
            <a:pPr algn="ctr"/>
            <a:r>
              <a:rPr lang="en-US" sz="2000" dirty="0"/>
              <a:t>STORY TELLING AND VISUALIZATION</a:t>
            </a:r>
          </a:p>
        </p:txBody>
      </p:sp>
      <p:pic>
        <p:nvPicPr>
          <p:cNvPr id="9" name="Picture 8">
            <a:extLst>
              <a:ext uri="{FF2B5EF4-FFF2-40B4-BE49-F238E27FC236}">
                <a16:creationId xmlns:a16="http://schemas.microsoft.com/office/drawing/2014/main" id="{BCED03A5-8C25-2E22-6A08-04CD9302B1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093" y="2509139"/>
            <a:ext cx="2664342" cy="2192154"/>
          </a:xfrm>
          <a:prstGeom prst="rect">
            <a:avLst/>
          </a:prstGeom>
        </p:spPr>
      </p:pic>
      <p:pic>
        <p:nvPicPr>
          <p:cNvPr id="11" name="Picture 10">
            <a:extLst>
              <a:ext uri="{FF2B5EF4-FFF2-40B4-BE49-F238E27FC236}">
                <a16:creationId xmlns:a16="http://schemas.microsoft.com/office/drawing/2014/main" id="{BE966FB4-F88F-36D6-5C11-69BADFEA34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880" y="2509138"/>
            <a:ext cx="2367815" cy="2187671"/>
          </a:xfrm>
          <a:prstGeom prst="rect">
            <a:avLst/>
          </a:prstGeom>
        </p:spPr>
      </p:pic>
      <p:pic>
        <p:nvPicPr>
          <p:cNvPr id="15" name="Picture 14">
            <a:extLst>
              <a:ext uri="{FF2B5EF4-FFF2-40B4-BE49-F238E27FC236}">
                <a16:creationId xmlns:a16="http://schemas.microsoft.com/office/drawing/2014/main" id="{17781197-4467-CCAE-21DC-5DBFC1FE7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9779" y="2513620"/>
            <a:ext cx="2448009" cy="2183189"/>
          </a:xfrm>
          <a:prstGeom prst="rect">
            <a:avLst/>
          </a:prstGeom>
        </p:spPr>
      </p:pic>
    </p:spTree>
    <p:extLst>
      <p:ext uri="{BB962C8B-B14F-4D97-AF65-F5344CB8AC3E}">
        <p14:creationId xmlns:p14="http://schemas.microsoft.com/office/powerpoint/2010/main" val="3089242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5" name="Straight Connector 34">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3B46325-785D-2139-8369-145FF511753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sz="4400"/>
              <a:t>INTRODUCTION</a:t>
            </a:r>
          </a:p>
        </p:txBody>
      </p:sp>
      <p:sp>
        <p:nvSpPr>
          <p:cNvPr id="3" name="Content Placeholder 2">
            <a:extLst>
              <a:ext uri="{FF2B5EF4-FFF2-40B4-BE49-F238E27FC236}">
                <a16:creationId xmlns:a16="http://schemas.microsoft.com/office/drawing/2014/main" id="{B5336FFD-1C2B-C24D-3223-CB03559CD528}"/>
              </a:ext>
            </a:extLst>
          </p:cNvPr>
          <p:cNvSpPr>
            <a:spLocks noGrp="1"/>
          </p:cNvSpPr>
          <p:nvPr>
            <p:ph idx="1"/>
          </p:nvPr>
        </p:nvSpPr>
        <p:spPr>
          <a:xfrm>
            <a:off x="777240" y="2556931"/>
            <a:ext cx="7187148" cy="3528907"/>
          </a:xfrm>
        </p:spPr>
        <p:txBody>
          <a:bodyPr vert="horz" lIns="91440" tIns="45720" rIns="91440" bIns="45720" rtlCol="0" anchor="t">
            <a:normAutofit/>
          </a:bodyPr>
          <a:lstStyle/>
          <a:p>
            <a:pPr marL="0" indent="0">
              <a:lnSpc>
                <a:spcPct val="90000"/>
              </a:lnSpc>
            </a:pPr>
            <a:r>
              <a:rPr lang="en-US" sz="1900" dirty="0">
                <a:solidFill>
                  <a:schemeClr val="tx1"/>
                </a:solidFill>
                <a:latin typeface="Arial" panose="020B0604020202020204" pitchFamily="34" charset="0"/>
                <a:cs typeface="Arial" panose="020B0604020202020204" pitchFamily="34" charset="0"/>
              </a:rPr>
              <a:t>The airline sector plays a vital role in the worldwide travel and transportation industry. </a:t>
            </a:r>
          </a:p>
          <a:p>
            <a:pPr marL="0" indent="0">
              <a:lnSpc>
                <a:spcPct val="90000"/>
              </a:lnSpc>
            </a:pPr>
            <a:r>
              <a:rPr lang="en-US" sz="1900" dirty="0">
                <a:solidFill>
                  <a:schemeClr val="tx1"/>
                </a:solidFill>
                <a:latin typeface="Arial" panose="020B0604020202020204" pitchFamily="34" charset="0"/>
                <a:cs typeface="Arial" panose="020B0604020202020204" pitchFamily="34" charset="0"/>
              </a:rPr>
              <a:t>It involves the purchase and sale of airline tickets for passenger travel, spanning both domestic and international routes.</a:t>
            </a:r>
            <a:r>
              <a:rPr lang="en-US" sz="1900" b="0" i="0" dirty="0">
                <a:solidFill>
                  <a:schemeClr val="tx1"/>
                </a:solidFill>
                <a:latin typeface="Arial" panose="020B0604020202020204" pitchFamily="34" charset="0"/>
                <a:cs typeface="Arial" panose="020B0604020202020204" pitchFamily="34" charset="0"/>
              </a:rPr>
              <a:t> </a:t>
            </a:r>
          </a:p>
          <a:p>
            <a:pPr marL="0" indent="0">
              <a:lnSpc>
                <a:spcPct val="90000"/>
              </a:lnSpc>
            </a:pPr>
            <a:r>
              <a:rPr lang="en-US" sz="1900" b="0" i="0" dirty="0">
                <a:solidFill>
                  <a:schemeClr val="tx1"/>
                </a:solidFill>
                <a:latin typeface="Arial" panose="020B0604020202020204" pitchFamily="34" charset="0"/>
                <a:cs typeface="Arial" panose="020B0604020202020204" pitchFamily="34" charset="0"/>
              </a:rPr>
              <a:t>Travelers seek the most favorable offers while airlines aim to maximize profits through ticket sales.</a:t>
            </a:r>
          </a:p>
          <a:p>
            <a:pPr marL="0" indent="0">
              <a:lnSpc>
                <a:spcPct val="90000"/>
              </a:lnSpc>
            </a:pPr>
            <a:r>
              <a:rPr lang="en-US" sz="1900" dirty="0">
                <a:solidFill>
                  <a:schemeClr val="tx1"/>
                </a:solidFill>
                <a:latin typeface="Arial" panose="020B0604020202020204" pitchFamily="34" charset="0"/>
                <a:cs typeface="Arial" panose="020B0604020202020204" pitchFamily="34" charset="0"/>
              </a:rPr>
              <a:t> As the industry progresses, developing a model to predict flight ticket prices will prove invaluable for both travelers and airlines. Such models can aid consumers in finding optimal deals while assisting airlines in refining their pricing strategies.</a:t>
            </a:r>
          </a:p>
        </p:txBody>
      </p:sp>
      <p:pic>
        <p:nvPicPr>
          <p:cNvPr id="8" name="Picture 7" descr="A group of people standing around a desk&#10;&#10;Description automatically generated">
            <a:extLst>
              <a:ext uri="{FF2B5EF4-FFF2-40B4-BE49-F238E27FC236}">
                <a16:creationId xmlns:a16="http://schemas.microsoft.com/office/drawing/2014/main" id="{C4CFED4A-D7F7-278E-CCE9-233EF839A3A4}"/>
              </a:ext>
            </a:extLst>
          </p:cNvPr>
          <p:cNvPicPr>
            <a:picLocks noChangeAspect="1"/>
          </p:cNvPicPr>
          <p:nvPr/>
        </p:nvPicPr>
        <p:blipFill rotWithShape="1">
          <a:blip r:embed="rId5">
            <a:extLst>
              <a:ext uri="{28A0092B-C50C-407E-A947-70E740481C1C}">
                <a14:useLocalDpi xmlns:a14="http://schemas.microsoft.com/office/drawing/2010/main" val="0"/>
              </a:ext>
            </a:extLst>
          </a:blip>
          <a:srcRect l="17319" r="18572"/>
          <a:stretch/>
        </p:blipFill>
        <p:spPr>
          <a:xfrm>
            <a:off x="8160280" y="2705206"/>
            <a:ext cx="3080814" cy="27806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816696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25">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8" name="Picture 27">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1" name="Straight Connector 30">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3" name="Rectangle 32">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6" name="Picture 35">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37">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9" name="Picture 38">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7FDAC0B-BCCC-B3C0-BC08-8AB487B0684D}"/>
              </a:ext>
            </a:extLst>
          </p:cNvPr>
          <p:cNvSpPr>
            <a:spLocks noGrp="1"/>
          </p:cNvSpPr>
          <p:nvPr>
            <p:ph type="ctrTitle"/>
          </p:nvPr>
        </p:nvSpPr>
        <p:spPr>
          <a:xfrm>
            <a:off x="4626508" y="982132"/>
            <a:ext cx="6270090" cy="1303867"/>
          </a:xfrm>
        </p:spPr>
        <p:txBody>
          <a:bodyPr vert="horz" lIns="91440" tIns="45720" rIns="91440" bIns="45720" rtlCol="0" anchor="ctr">
            <a:normAutofit/>
          </a:bodyPr>
          <a:lstStyle/>
          <a:p>
            <a:r>
              <a:rPr lang="en-US" sz="4400" dirty="0">
                <a:solidFill>
                  <a:srgbClr val="262626"/>
                </a:solidFill>
              </a:rPr>
              <a:t>Challenge</a:t>
            </a:r>
          </a:p>
        </p:txBody>
      </p:sp>
      <p:sp>
        <p:nvSpPr>
          <p:cNvPr id="41" name="Rectangle 40">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60F266F3-46BA-0B1A-4A12-01A589622EC6}"/>
              </a:ext>
            </a:extLst>
          </p:cNvPr>
          <p:cNvSpPr>
            <a:spLocks noGrp="1"/>
          </p:cNvSpPr>
          <p:nvPr>
            <p:ph type="subTitle" idx="1"/>
          </p:nvPr>
        </p:nvSpPr>
        <p:spPr>
          <a:xfrm>
            <a:off x="4636482" y="2556931"/>
            <a:ext cx="6260114" cy="3579705"/>
          </a:xfrm>
        </p:spPr>
        <p:txBody>
          <a:bodyPr vert="horz" lIns="91440" tIns="45720" rIns="91440" bIns="45720" rtlCol="0" anchor="t">
            <a:normAutofit/>
          </a:bodyPr>
          <a:lstStyle/>
          <a:p>
            <a:pPr algn="l">
              <a:lnSpc>
                <a:spcPct val="90000"/>
              </a:lnSpc>
            </a:pPr>
            <a:r>
              <a:rPr lang="en-US" sz="2000" b="1" dirty="0">
                <a:latin typeface="Arial" panose="020B0604020202020204" pitchFamily="34" charset="0"/>
                <a:cs typeface="Arial" panose="020B0604020202020204" pitchFamily="34" charset="0"/>
              </a:rPr>
              <a:t>What methods can be used to forecast the cost of an airline ticket using specific characteristics?</a:t>
            </a:r>
          </a:p>
          <a:p>
            <a:pPr algn="l">
              <a:lnSpc>
                <a:spcPct val="90000"/>
              </a:lnSpc>
            </a:pPr>
            <a:endParaRPr lang="en-US" sz="1800" dirty="0">
              <a:solidFill>
                <a:schemeClr val="tx1">
                  <a:lumMod val="85000"/>
                  <a:lumOff val="15000"/>
                </a:schemeClr>
              </a:solidFill>
              <a:latin typeface="Arial" panose="020B0604020202020204" pitchFamily="34" charset="0"/>
              <a:cs typeface="Arial" panose="020B0604020202020204" pitchFamily="34" charset="0"/>
            </a:endParaRPr>
          </a:p>
          <a:p>
            <a:pPr algn="l">
              <a:lnSpc>
                <a:spcPct val="90000"/>
              </a:lnSpc>
            </a:pPr>
            <a:r>
              <a:rPr lang="en-US" sz="1800" i="0" dirty="0">
                <a:solidFill>
                  <a:schemeClr val="tx1">
                    <a:lumMod val="85000"/>
                    <a:lumOff val="15000"/>
                  </a:schemeClr>
                </a:solidFill>
                <a:latin typeface="Arial" panose="020B0604020202020204" pitchFamily="34" charset="0"/>
                <a:cs typeface="Arial" panose="020B0604020202020204" pitchFamily="34" charset="0"/>
              </a:rPr>
              <a:t>Many factors affect airline ticket rates, making them a complex and ever-changing pricing challenge</a:t>
            </a:r>
            <a:r>
              <a:rPr lang="en-US" sz="1800" dirty="0">
                <a:solidFill>
                  <a:schemeClr val="tx1">
                    <a:lumMod val="85000"/>
                    <a:lumOff val="15000"/>
                  </a:schemeClr>
                </a:solidFill>
                <a:latin typeface="Arial" panose="020B0604020202020204" pitchFamily="34" charset="0"/>
                <a:cs typeface="Arial" panose="020B0604020202020204" pitchFamily="34" charset="0"/>
              </a:rPr>
              <a:t>.</a:t>
            </a:r>
            <a:r>
              <a:rPr lang="en-US" sz="1800" i="0" dirty="0">
                <a:solidFill>
                  <a:schemeClr val="tx1">
                    <a:lumMod val="85000"/>
                    <a:lumOff val="15000"/>
                  </a:schemeClr>
                </a:solidFill>
                <a:latin typeface="Arial" panose="020B0604020202020204" pitchFamily="34" charset="0"/>
                <a:cs typeface="Arial" panose="020B0604020202020204" pitchFamily="34" charset="0"/>
              </a:rPr>
              <a:t> Using the capabilities of data and machine learning, we can construct models that accurately predict fare prices .These models are flexible enough to adjust to shifting market conditions as the business develops, which eventually helps both passengers and airlines.</a:t>
            </a:r>
            <a:endParaRPr lang="en-US" sz="1800" dirty="0">
              <a:solidFill>
                <a:srgbClr val="262626"/>
              </a:solidFill>
            </a:endParaRPr>
          </a:p>
        </p:txBody>
      </p:sp>
      <p:sp>
        <p:nvSpPr>
          <p:cNvPr id="4" name="Rectangle 1">
            <a:extLst>
              <a:ext uri="{FF2B5EF4-FFF2-40B4-BE49-F238E27FC236}">
                <a16:creationId xmlns:a16="http://schemas.microsoft.com/office/drawing/2014/main" id="{ACC8F4B7-CF4B-2A58-010C-E3E595AD3D3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B4B773A-EDB4-C4A6-1954-05FE4165729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45DE1C9-E3EB-F5FB-6F46-C2C077AC0822}"/>
              </a:ext>
            </a:extLst>
          </p:cNvPr>
          <p:cNvSpPr>
            <a:spLocks noChangeArrowheads="1"/>
          </p:cNvSpPr>
          <p:nvPr/>
        </p:nvSpPr>
        <p:spPr bwMode="auto">
          <a:xfrm>
            <a:off x="152400" y="-1707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2D1CDF5F-C8B9-FE17-2E8A-60C6C6E7C14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18" descr="A close-up of an airplane&#10;&#10;Description automatically generated">
            <a:extLst>
              <a:ext uri="{FF2B5EF4-FFF2-40B4-BE49-F238E27FC236}">
                <a16:creationId xmlns:a16="http://schemas.microsoft.com/office/drawing/2014/main" id="{670CF3C9-F1BC-6861-96E2-FA116157C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571" y="1092200"/>
            <a:ext cx="3251404" cy="4526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69496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3">
                                            <p:txEl>
                                              <p:pRg st="2" end="2"/>
                                            </p:txEl>
                                          </p:spTgt>
                                        </p:tgtEl>
                                      </p:cBhvr>
                                    </p:animEffect>
                                    <p:set>
                                      <p:cBhvr>
                                        <p:cTn id="14"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7" name="Rectangle 226">
            <a:extLst>
              <a:ext uri="{FF2B5EF4-FFF2-40B4-BE49-F238E27FC236}">
                <a16:creationId xmlns:a16="http://schemas.microsoft.com/office/drawing/2014/main" id="{BC004D7F-4B2C-49DD-84E7-6685948CA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E4929BB6-2614-469C-B2DC-14288A41EE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03" name="Picture 202">
              <a:extLst>
                <a:ext uri="{FF2B5EF4-FFF2-40B4-BE49-F238E27FC236}">
                  <a16:creationId xmlns:a16="http://schemas.microsoft.com/office/drawing/2014/main" id="{0F9303EB-6869-4D98-89A4-11F721A73C2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4" name="Rectangle 203">
              <a:extLst>
                <a:ext uri="{FF2B5EF4-FFF2-40B4-BE49-F238E27FC236}">
                  <a16:creationId xmlns:a16="http://schemas.microsoft.com/office/drawing/2014/main" id="{B0B2CEAC-0FA7-40BF-AFDC-86D21BF94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 name="Picture 204">
              <a:extLst>
                <a:ext uri="{FF2B5EF4-FFF2-40B4-BE49-F238E27FC236}">
                  <a16:creationId xmlns:a16="http://schemas.microsoft.com/office/drawing/2014/main" id="{CFC5E682-2A3D-4D7E-A460-0164698D2CB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6" name="Picture 205">
              <a:extLst>
                <a:ext uri="{FF2B5EF4-FFF2-40B4-BE49-F238E27FC236}">
                  <a16:creationId xmlns:a16="http://schemas.microsoft.com/office/drawing/2014/main" id="{48343B0D-4B8E-48D5-940C-60507FF437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0096C97-18AD-5345-94B6-68F4B9B9F2F2}"/>
              </a:ext>
            </a:extLst>
          </p:cNvPr>
          <p:cNvSpPr>
            <a:spLocks noGrp="1"/>
          </p:cNvSpPr>
          <p:nvPr>
            <p:ph type="ctrTitle"/>
          </p:nvPr>
        </p:nvSpPr>
        <p:spPr>
          <a:xfrm>
            <a:off x="1072267" y="1041400"/>
            <a:ext cx="6528018" cy="2383365"/>
          </a:xfrm>
        </p:spPr>
        <p:txBody>
          <a:bodyPr>
            <a:normAutofit/>
          </a:bodyPr>
          <a:lstStyle/>
          <a:p>
            <a:r>
              <a:rPr lang="en-IN" dirty="0">
                <a:solidFill>
                  <a:srgbClr val="262626"/>
                </a:solidFill>
              </a:rPr>
              <a:t>Solution</a:t>
            </a:r>
            <a:endParaRPr lang="en-US" dirty="0">
              <a:solidFill>
                <a:srgbClr val="262626"/>
              </a:solidFill>
            </a:endParaRPr>
          </a:p>
        </p:txBody>
      </p:sp>
      <p:sp>
        <p:nvSpPr>
          <p:cNvPr id="3" name="Subtitle 2">
            <a:extLst>
              <a:ext uri="{FF2B5EF4-FFF2-40B4-BE49-F238E27FC236}">
                <a16:creationId xmlns:a16="http://schemas.microsoft.com/office/drawing/2014/main" id="{3A94363B-DCA8-30E3-4864-E65005D5EA24}"/>
              </a:ext>
            </a:extLst>
          </p:cNvPr>
          <p:cNvSpPr>
            <a:spLocks noGrp="1"/>
          </p:cNvSpPr>
          <p:nvPr>
            <p:ph type="subTitle" idx="1"/>
          </p:nvPr>
        </p:nvSpPr>
        <p:spPr>
          <a:xfrm>
            <a:off x="777240" y="3657596"/>
            <a:ext cx="7166835" cy="2418083"/>
          </a:xfrm>
        </p:spPr>
        <p:txBody>
          <a:bodyPr>
            <a:normAutofit lnSpcReduction="10000"/>
          </a:bodyPr>
          <a:lstStyle/>
          <a:p>
            <a:pPr marL="285750" indent="-285750" algn="l">
              <a:lnSpc>
                <a:spcPct val="9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Applications of data science and machine learning are found in many different fields and sectors of the economy .These technologies could improve productivity and decision-making by automating tasks, producing forecasts, and extracting insightful information.</a:t>
            </a:r>
          </a:p>
          <a:p>
            <a:pPr marL="285750" indent="-285750" algn="l">
              <a:lnSpc>
                <a:spcPct val="90000"/>
              </a:lnSpc>
              <a:buFont typeface="Arial" panose="020B0604020202020204" pitchFamily="34" charset="0"/>
              <a:buChar char="•"/>
            </a:pPr>
            <a:r>
              <a:rPr lang="en-US" sz="1800" dirty="0">
                <a:latin typeface="Arial" panose="020B0604020202020204" pitchFamily="34" charset="0"/>
                <a:cs typeface="Arial" panose="020B0604020202020204" pitchFamily="34" charset="0"/>
              </a:rPr>
              <a:t>Forecasting airline ticket prices presents a complex challenge, requiring consideration of numerous variables and factors. Utilizing data science and machine learning techniques offers an effective approach to developing solutions for predicting airline ticket fares</a:t>
            </a:r>
          </a:p>
        </p:txBody>
      </p:sp>
      <p:cxnSp>
        <p:nvCxnSpPr>
          <p:cNvPr id="229" name="Straight Connector 228">
            <a:extLst>
              <a:ext uri="{FF2B5EF4-FFF2-40B4-BE49-F238E27FC236}">
                <a16:creationId xmlns:a16="http://schemas.microsoft.com/office/drawing/2014/main" id="{0EE67EC5-3FEB-443B-8CD7-446D2BBA8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8045" y="3541181"/>
            <a:ext cx="6492240" cy="0"/>
          </a:xfrm>
          <a:prstGeom prst="line">
            <a:avLst/>
          </a:prstGeom>
        </p:spPr>
        <p:style>
          <a:lnRef idx="2">
            <a:schemeClr val="accent1"/>
          </a:lnRef>
          <a:fillRef idx="0">
            <a:schemeClr val="accent1"/>
          </a:fillRef>
          <a:effectRef idx="1">
            <a:schemeClr val="accent1"/>
          </a:effectRef>
          <a:fontRef idx="minor">
            <a:schemeClr val="tx1"/>
          </a:fontRef>
        </p:style>
      </p:cxnSp>
      <p:sp>
        <p:nvSpPr>
          <p:cNvPr id="230" name="Rectangle 229">
            <a:extLst>
              <a:ext uri="{FF2B5EF4-FFF2-40B4-BE49-F238E27FC236}">
                <a16:creationId xmlns:a16="http://schemas.microsoft.com/office/drawing/2014/main" id="{D98D9C15-E7B4-462B-9B16-D45AA97C1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662"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hand touching a plane&#10;&#10;Description automatically generated">
            <a:extLst>
              <a:ext uri="{FF2B5EF4-FFF2-40B4-BE49-F238E27FC236}">
                <a16:creationId xmlns:a16="http://schemas.microsoft.com/office/drawing/2014/main" id="{EA081B98-DA94-B13F-0EE9-7931F219B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0853" y="1633324"/>
            <a:ext cx="2795126" cy="36474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39763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0" name="Picture 29">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2" name="Picture 31">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3" name="Picture 32">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5" name="Straight Connector 34">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1A448FD-FCBA-CCFC-9F4E-8AF6DD1C0A1D}"/>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4400">
                <a:solidFill>
                  <a:srgbClr val="262626"/>
                </a:solidFill>
              </a:rPr>
              <a:t>USER STORY</a:t>
            </a:r>
          </a:p>
        </p:txBody>
      </p:sp>
      <p:sp>
        <p:nvSpPr>
          <p:cNvPr id="6" name="Subtitle 5">
            <a:extLst>
              <a:ext uri="{FF2B5EF4-FFF2-40B4-BE49-F238E27FC236}">
                <a16:creationId xmlns:a16="http://schemas.microsoft.com/office/drawing/2014/main" id="{95A5243B-6528-1FF8-7885-49B45F2C81A0}"/>
              </a:ext>
            </a:extLst>
          </p:cNvPr>
          <p:cNvSpPr>
            <a:spLocks/>
          </p:cNvSpPr>
          <p:nvPr/>
        </p:nvSpPr>
        <p:spPr>
          <a:xfrm>
            <a:off x="3307784" y="2772384"/>
            <a:ext cx="5597446" cy="2848886"/>
          </a:xfrm>
          <a:prstGeom prst="rect">
            <a:avLst/>
          </a:prstGeom>
        </p:spPr>
        <p:txBody>
          <a:bodyPr/>
          <a:lstStyle/>
          <a:p>
            <a:pPr defTabSz="233172">
              <a:spcAft>
                <a:spcPts val="600"/>
              </a:spcAft>
            </a:pPr>
            <a:endParaRPr lang="en-IN" sz="918" kern="1200" dirty="0">
              <a:solidFill>
                <a:schemeClr val="tx1"/>
              </a:solidFill>
              <a:latin typeface="+mn-lt"/>
              <a:ea typeface="+mn-ea"/>
              <a:cs typeface="+mn-cs"/>
            </a:endParaRPr>
          </a:p>
          <a:p>
            <a:pPr defTabSz="233172">
              <a:spcAft>
                <a:spcPts val="600"/>
              </a:spcAft>
            </a:pPr>
            <a:r>
              <a:rPr lang="en-US" sz="918" kern="1200" dirty="0">
                <a:solidFill>
                  <a:schemeClr val="tx1"/>
                </a:solidFill>
                <a:latin typeface="+mn-lt"/>
                <a:ea typeface="+mn-ea"/>
                <a:cs typeface="+mn-cs"/>
              </a:rPr>
              <a:t>															SERVER END WORK</a:t>
            </a:r>
            <a:endParaRPr lang="en-US" dirty="0"/>
          </a:p>
        </p:txBody>
      </p:sp>
      <p:graphicFrame>
        <p:nvGraphicFramePr>
          <p:cNvPr id="7" name="Table 6">
            <a:extLst>
              <a:ext uri="{FF2B5EF4-FFF2-40B4-BE49-F238E27FC236}">
                <a16:creationId xmlns:a16="http://schemas.microsoft.com/office/drawing/2014/main" id="{A1C060BB-20A5-200E-3591-9E350EDAEDB6}"/>
              </a:ext>
            </a:extLst>
          </p:cNvPr>
          <p:cNvGraphicFramePr>
            <a:graphicFrameLocks noGrp="1"/>
          </p:cNvGraphicFramePr>
          <p:nvPr>
            <p:extLst>
              <p:ext uri="{D42A27DB-BD31-4B8C-83A1-F6EECF244321}">
                <p14:modId xmlns:p14="http://schemas.microsoft.com/office/powerpoint/2010/main" val="2493342053"/>
              </p:ext>
            </p:extLst>
          </p:nvPr>
        </p:nvGraphicFramePr>
        <p:xfrm>
          <a:off x="4791140" y="2895599"/>
          <a:ext cx="1440815" cy="1914323"/>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4166449310"/>
                    </a:ext>
                  </a:extLst>
                </a:gridCol>
              </a:tblGrid>
              <a:tr h="573244">
                <a:tc>
                  <a:txBody>
                    <a:bodyPr/>
                    <a:lstStyle/>
                    <a:p>
                      <a:pPr algn="l">
                        <a:lnSpc>
                          <a:spcPct val="107000"/>
                        </a:lnSpc>
                        <a:spcAft>
                          <a:spcPts val="800"/>
                        </a:spcAft>
                      </a:pPr>
                      <a:r>
                        <a:rPr lang="en-IN" sz="1600" kern="100" dirty="0">
                          <a:effectLst/>
                        </a:rPr>
                        <a:t>User Story</a:t>
                      </a:r>
                      <a:endParaRPr lang="en-US" sz="16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156030"/>
                  </a:ext>
                </a:extLst>
              </a:tr>
              <a:tr h="1341079">
                <a:tc>
                  <a:txBody>
                    <a:bodyPr/>
                    <a:lstStyle/>
                    <a:p>
                      <a:pPr algn="l">
                        <a:lnSpc>
                          <a:spcPct val="107000"/>
                        </a:lnSpc>
                        <a:spcAft>
                          <a:spcPts val="800"/>
                        </a:spcAft>
                      </a:pPr>
                      <a:r>
                        <a:rPr lang="en-IN" sz="1200" kern="100" dirty="0">
                          <a:effectLst/>
                        </a:rPr>
                        <a:t>As a User, I should be able to book a flight ticket that meets all my requirements</a:t>
                      </a:r>
                      <a:endParaRPr lang="en-US" sz="12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881418"/>
                  </a:ext>
                </a:extLst>
              </a:tr>
            </a:tbl>
          </a:graphicData>
        </a:graphic>
      </p:graphicFrame>
      <p:graphicFrame>
        <p:nvGraphicFramePr>
          <p:cNvPr id="8" name="Table 7">
            <a:extLst>
              <a:ext uri="{FF2B5EF4-FFF2-40B4-BE49-F238E27FC236}">
                <a16:creationId xmlns:a16="http://schemas.microsoft.com/office/drawing/2014/main" id="{024D9B66-3163-6A49-C490-1A254FB2F6D0}"/>
              </a:ext>
            </a:extLst>
          </p:cNvPr>
          <p:cNvGraphicFramePr>
            <a:graphicFrameLocks noGrp="1"/>
          </p:cNvGraphicFramePr>
          <p:nvPr>
            <p:extLst>
              <p:ext uri="{D42A27DB-BD31-4B8C-83A1-F6EECF244321}">
                <p14:modId xmlns:p14="http://schemas.microsoft.com/office/powerpoint/2010/main" val="120319912"/>
              </p:ext>
            </p:extLst>
          </p:nvPr>
        </p:nvGraphicFramePr>
        <p:xfrm>
          <a:off x="1610887" y="3031067"/>
          <a:ext cx="2288209" cy="493605"/>
        </p:xfrm>
        <a:graphic>
          <a:graphicData uri="http://schemas.openxmlformats.org/drawingml/2006/table">
            <a:tbl>
              <a:tblPr firstRow="1" bandRow="1">
                <a:tableStyleId>{5C22544A-7EE6-4342-B048-85BDC9FD1C3A}</a:tableStyleId>
              </a:tblPr>
              <a:tblGrid>
                <a:gridCol w="2288209">
                  <a:extLst>
                    <a:ext uri="{9D8B030D-6E8A-4147-A177-3AD203B41FA5}">
                      <a16:colId xmlns:a16="http://schemas.microsoft.com/office/drawing/2014/main" val="788394042"/>
                    </a:ext>
                  </a:extLst>
                </a:gridCol>
              </a:tblGrid>
              <a:tr h="493605">
                <a:tc>
                  <a:txBody>
                    <a:bodyPr/>
                    <a:lstStyle/>
                    <a:p>
                      <a:pPr algn="ctr"/>
                      <a:r>
                        <a:rPr lang="en-IN" sz="1600" dirty="0"/>
                        <a:t>Business Goal</a:t>
                      </a:r>
                      <a:endParaRPr lang="en-US" sz="1600" dirty="0"/>
                    </a:p>
                  </a:txBody>
                  <a:tcPr/>
                </a:tc>
                <a:extLst>
                  <a:ext uri="{0D108BD9-81ED-4DB2-BD59-A6C34878D82A}">
                    <a16:rowId xmlns:a16="http://schemas.microsoft.com/office/drawing/2014/main" val="266730423"/>
                  </a:ext>
                </a:extLst>
              </a:tr>
            </a:tbl>
          </a:graphicData>
        </a:graphic>
      </p:graphicFrame>
      <p:graphicFrame>
        <p:nvGraphicFramePr>
          <p:cNvPr id="10" name="Table 9">
            <a:extLst>
              <a:ext uri="{FF2B5EF4-FFF2-40B4-BE49-F238E27FC236}">
                <a16:creationId xmlns:a16="http://schemas.microsoft.com/office/drawing/2014/main" id="{9294D5FF-DEEE-5F8D-1D92-70DF9C6E2550}"/>
              </a:ext>
            </a:extLst>
          </p:cNvPr>
          <p:cNvGraphicFramePr>
            <a:graphicFrameLocks noGrp="1"/>
          </p:cNvGraphicFramePr>
          <p:nvPr>
            <p:extLst>
              <p:ext uri="{D42A27DB-BD31-4B8C-83A1-F6EECF244321}">
                <p14:modId xmlns:p14="http://schemas.microsoft.com/office/powerpoint/2010/main" val="549843117"/>
              </p:ext>
            </p:extLst>
          </p:nvPr>
        </p:nvGraphicFramePr>
        <p:xfrm>
          <a:off x="6609130" y="2846657"/>
          <a:ext cx="1791929" cy="1231851"/>
        </p:xfrm>
        <a:graphic>
          <a:graphicData uri="http://schemas.openxmlformats.org/drawingml/2006/table">
            <a:tbl>
              <a:tblPr firstRow="1" bandRow="1">
                <a:tableStyleId>{5C22544A-7EE6-4342-B048-85BDC9FD1C3A}</a:tableStyleId>
              </a:tblPr>
              <a:tblGrid>
                <a:gridCol w="1791929">
                  <a:extLst>
                    <a:ext uri="{9D8B030D-6E8A-4147-A177-3AD203B41FA5}">
                      <a16:colId xmlns:a16="http://schemas.microsoft.com/office/drawing/2014/main" val="2883040250"/>
                    </a:ext>
                  </a:extLst>
                </a:gridCol>
              </a:tblGrid>
              <a:tr h="551329">
                <a:tc>
                  <a:txBody>
                    <a:bodyPr/>
                    <a:lstStyle/>
                    <a:p>
                      <a:pPr algn="l">
                        <a:lnSpc>
                          <a:spcPct val="107000"/>
                        </a:lnSpc>
                        <a:spcAft>
                          <a:spcPts val="800"/>
                        </a:spcAft>
                      </a:pPr>
                      <a:r>
                        <a:rPr lang="en-IN" sz="1600" kern="100" dirty="0">
                          <a:effectLst/>
                          <a:latin typeface="Century Gothic" panose="020B0502020202020204" pitchFamily="34" charset="0"/>
                          <a:ea typeface="Calibri" panose="020F0502020204030204" pitchFamily="34" charset="0"/>
                          <a:cs typeface="Times New Roman" panose="02020603050405020304" pitchFamily="18" charset="0"/>
                        </a:rPr>
                        <a:t>Main Goal</a:t>
                      </a:r>
                      <a:endParaRPr lang="en-US" sz="16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657842"/>
                  </a:ext>
                </a:extLst>
              </a:tr>
              <a:tr h="680522">
                <a:tc>
                  <a:txBody>
                    <a:bodyPr/>
                    <a:lstStyle/>
                    <a:p>
                      <a:pPr algn="l">
                        <a:lnSpc>
                          <a:spcPct val="107000"/>
                        </a:lnSpc>
                        <a:spcAft>
                          <a:spcPts val="800"/>
                        </a:spcAf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To suggest a flight ticket to the customer</a:t>
                      </a:r>
                      <a:endParaRPr lang="en-US" sz="12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477059"/>
                  </a:ext>
                </a:extLst>
              </a:tr>
            </a:tbl>
          </a:graphicData>
        </a:graphic>
      </p:graphicFrame>
      <p:graphicFrame>
        <p:nvGraphicFramePr>
          <p:cNvPr id="11" name="Table 10">
            <a:extLst>
              <a:ext uri="{FF2B5EF4-FFF2-40B4-BE49-F238E27FC236}">
                <a16:creationId xmlns:a16="http://schemas.microsoft.com/office/drawing/2014/main" id="{A38686BE-5354-00CB-A65C-B3DF3830C24F}"/>
              </a:ext>
            </a:extLst>
          </p:cNvPr>
          <p:cNvGraphicFramePr>
            <a:graphicFrameLocks noGrp="1"/>
          </p:cNvGraphicFramePr>
          <p:nvPr>
            <p:extLst>
              <p:ext uri="{D42A27DB-BD31-4B8C-83A1-F6EECF244321}">
                <p14:modId xmlns:p14="http://schemas.microsoft.com/office/powerpoint/2010/main" val="3982980508"/>
              </p:ext>
            </p:extLst>
          </p:nvPr>
        </p:nvGraphicFramePr>
        <p:xfrm>
          <a:off x="9137027" y="2707717"/>
          <a:ext cx="1791929" cy="1781938"/>
        </p:xfrm>
        <a:graphic>
          <a:graphicData uri="http://schemas.openxmlformats.org/drawingml/2006/table">
            <a:tbl>
              <a:tblPr firstRow="1" firstCol="1" bandRow="1">
                <a:tableStyleId>{5C22544A-7EE6-4342-B048-85BDC9FD1C3A}</a:tableStyleId>
              </a:tblPr>
              <a:tblGrid>
                <a:gridCol w="1791929">
                  <a:extLst>
                    <a:ext uri="{9D8B030D-6E8A-4147-A177-3AD203B41FA5}">
                      <a16:colId xmlns:a16="http://schemas.microsoft.com/office/drawing/2014/main" val="1238543478"/>
                    </a:ext>
                  </a:extLst>
                </a:gridCol>
              </a:tblGrid>
              <a:tr h="495942">
                <a:tc>
                  <a:txBody>
                    <a:bodyPr/>
                    <a:lstStyle/>
                    <a:p>
                      <a:pPr algn="l">
                        <a:lnSpc>
                          <a:spcPct val="107000"/>
                        </a:lnSpc>
                        <a:spcAft>
                          <a:spcPts val="800"/>
                        </a:spcAft>
                      </a:pPr>
                      <a:r>
                        <a:rPr lang="en-IN" sz="1600" kern="100" dirty="0">
                          <a:effectLst/>
                        </a:rPr>
                        <a:t>Sub Goal</a:t>
                      </a:r>
                      <a:endParaRPr lang="en-US" sz="1600" kern="100" dirty="0">
                        <a:effectLst/>
                      </a:endParaRPr>
                    </a:p>
                    <a:p>
                      <a:pPr algn="l">
                        <a:lnSpc>
                          <a:spcPct val="107000"/>
                        </a:lnSpc>
                        <a:spcAft>
                          <a:spcPts val="80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577634"/>
                  </a:ext>
                </a:extLst>
              </a:tr>
              <a:tr h="1230377">
                <a:tc>
                  <a:txBody>
                    <a:bodyPr/>
                    <a:lstStyle/>
                    <a:p>
                      <a:pPr algn="l">
                        <a:lnSpc>
                          <a:spcPct val="107000"/>
                        </a:lnSpc>
                        <a:spcAft>
                          <a:spcPts val="800"/>
                        </a:spcAft>
                      </a:pPr>
                      <a:r>
                        <a:rPr lang="en-IN" sz="1200" b="1" kern="1200" dirty="0">
                          <a:solidFill>
                            <a:schemeClr val="lt1"/>
                          </a:solidFill>
                          <a:effectLst/>
                          <a:latin typeface="+mn-lt"/>
                          <a:ea typeface="+mn-ea"/>
                          <a:cs typeface="+mn-cs"/>
                        </a:rPr>
                        <a:t>take in the specifications of the customer and process them to find the solution that meets all or maximum of the specifications</a:t>
                      </a: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9227777"/>
                  </a:ext>
                </a:extLst>
              </a:tr>
            </a:tbl>
          </a:graphicData>
        </a:graphic>
      </p:graphicFrame>
      <p:pic>
        <p:nvPicPr>
          <p:cNvPr id="12" name="Picture 11" descr="CRISP-DM Methodology For Your First Data Science Project | by Cornellius  Yudha Wijaya | Towards Data Science">
            <a:extLst>
              <a:ext uri="{FF2B5EF4-FFF2-40B4-BE49-F238E27FC236}">
                <a16:creationId xmlns:a16="http://schemas.microsoft.com/office/drawing/2014/main" id="{E9E98809-037B-9DF6-31E5-0EBA2C0113B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776" y="4869892"/>
            <a:ext cx="1870239" cy="1378507"/>
          </a:xfrm>
          <a:prstGeom prst="rect">
            <a:avLst/>
          </a:prstGeom>
          <a:noFill/>
          <a:ln>
            <a:noFill/>
          </a:ln>
        </p:spPr>
      </p:pic>
      <p:graphicFrame>
        <p:nvGraphicFramePr>
          <p:cNvPr id="14" name="Table 13">
            <a:extLst>
              <a:ext uri="{FF2B5EF4-FFF2-40B4-BE49-F238E27FC236}">
                <a16:creationId xmlns:a16="http://schemas.microsoft.com/office/drawing/2014/main" id="{F25447CB-4C5F-375B-7CD7-0880CA9B9AEE}"/>
              </a:ext>
            </a:extLst>
          </p:cNvPr>
          <p:cNvGraphicFramePr>
            <a:graphicFrameLocks noGrp="1"/>
          </p:cNvGraphicFramePr>
          <p:nvPr>
            <p:extLst>
              <p:ext uri="{D42A27DB-BD31-4B8C-83A1-F6EECF244321}">
                <p14:modId xmlns:p14="http://schemas.microsoft.com/office/powerpoint/2010/main" val="3381497148"/>
              </p:ext>
            </p:extLst>
          </p:nvPr>
        </p:nvGraphicFramePr>
        <p:xfrm>
          <a:off x="3740519" y="5159142"/>
          <a:ext cx="1800225" cy="585344"/>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4237045518"/>
                    </a:ext>
                  </a:extLst>
                </a:gridCol>
              </a:tblGrid>
              <a:tr h="585344">
                <a:tc>
                  <a:txBody>
                    <a:bodyPr/>
                    <a:lstStyle/>
                    <a:p>
                      <a:r>
                        <a:rPr lang="en-IN" dirty="0"/>
                        <a:t>Product</a:t>
                      </a:r>
                      <a:endParaRPr lang="en-US" dirty="0"/>
                    </a:p>
                  </a:txBody>
                  <a:tcPr/>
                </a:tc>
                <a:extLst>
                  <a:ext uri="{0D108BD9-81ED-4DB2-BD59-A6C34878D82A}">
                    <a16:rowId xmlns:a16="http://schemas.microsoft.com/office/drawing/2014/main" val="3350652852"/>
                  </a:ext>
                </a:extLst>
              </a:tr>
            </a:tbl>
          </a:graphicData>
        </a:graphic>
      </p:graphicFrame>
      <p:sp>
        <p:nvSpPr>
          <p:cNvPr id="15" name="Arrow: Right 14">
            <a:extLst>
              <a:ext uri="{FF2B5EF4-FFF2-40B4-BE49-F238E27FC236}">
                <a16:creationId xmlns:a16="http://schemas.microsoft.com/office/drawing/2014/main" id="{0FAA3079-3B68-BEDA-260D-0DBF7A4EE3BB}"/>
              </a:ext>
            </a:extLst>
          </p:cNvPr>
          <p:cNvSpPr/>
          <p:nvPr/>
        </p:nvSpPr>
        <p:spPr>
          <a:xfrm>
            <a:off x="4183127" y="3031067"/>
            <a:ext cx="410834" cy="3492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E518C5B-B8AC-C054-A2BB-52CBE4DFA0C4}"/>
              </a:ext>
            </a:extLst>
          </p:cNvPr>
          <p:cNvSpPr/>
          <p:nvPr/>
        </p:nvSpPr>
        <p:spPr>
          <a:xfrm>
            <a:off x="6290858" y="3153832"/>
            <a:ext cx="287466" cy="4448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7342D41-035B-9768-1263-CCC51B50C92E}"/>
              </a:ext>
            </a:extLst>
          </p:cNvPr>
          <p:cNvSpPr/>
          <p:nvPr/>
        </p:nvSpPr>
        <p:spPr>
          <a:xfrm>
            <a:off x="8529014" y="3153832"/>
            <a:ext cx="388917" cy="399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2F4F19E2-C8FF-19F4-AEDE-361E1D15FC1B}"/>
              </a:ext>
            </a:extLst>
          </p:cNvPr>
          <p:cNvSpPr/>
          <p:nvPr/>
        </p:nvSpPr>
        <p:spPr>
          <a:xfrm>
            <a:off x="9982921" y="4844743"/>
            <a:ext cx="520200" cy="4341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8B0A36D-7879-3E0D-5C11-997929F72799}"/>
              </a:ext>
            </a:extLst>
          </p:cNvPr>
          <p:cNvSpPr/>
          <p:nvPr/>
        </p:nvSpPr>
        <p:spPr>
          <a:xfrm rot="10800000">
            <a:off x="5951502" y="5191370"/>
            <a:ext cx="1438233" cy="348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8AE752C-8CB8-CE29-B2B1-BE64359AE330}"/>
              </a:ext>
            </a:extLst>
          </p:cNvPr>
          <p:cNvSpPr/>
          <p:nvPr/>
        </p:nvSpPr>
        <p:spPr>
          <a:xfrm rot="14300125" flipV="1">
            <a:off x="2753660" y="4321323"/>
            <a:ext cx="851015" cy="3766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513644"/>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D27E-9BBA-594F-1A87-5B3A1204BA9B}"/>
              </a:ext>
            </a:extLst>
          </p:cNvPr>
          <p:cNvSpPr>
            <a:spLocks noGrp="1"/>
          </p:cNvSpPr>
          <p:nvPr>
            <p:ph type="ctrTitle" idx="4294967295"/>
          </p:nvPr>
        </p:nvSpPr>
        <p:spPr>
          <a:xfrm>
            <a:off x="0" y="650239"/>
            <a:ext cx="11366188" cy="707621"/>
          </a:xfrm>
        </p:spPr>
        <p:txBody>
          <a:bodyPr>
            <a:normAutofit/>
          </a:bodyPr>
          <a:lstStyle/>
          <a:p>
            <a:r>
              <a:rPr lang="en-IN" sz="3600" dirty="0"/>
              <a:t>GRAPHICAL VIEW OF THE Proposed MODEL</a:t>
            </a:r>
            <a:endParaRPr lang="en-US" sz="3600" dirty="0"/>
          </a:p>
        </p:txBody>
      </p:sp>
      <p:pic>
        <p:nvPicPr>
          <p:cNvPr id="10" name="Picture 9">
            <a:extLst>
              <a:ext uri="{FF2B5EF4-FFF2-40B4-BE49-F238E27FC236}">
                <a16:creationId xmlns:a16="http://schemas.microsoft.com/office/drawing/2014/main" id="{16633452-790A-9896-13F4-D865937A9159}"/>
              </a:ext>
            </a:extLst>
          </p:cNvPr>
          <p:cNvPicPr>
            <a:picLocks noChangeAspect="1"/>
          </p:cNvPicPr>
          <p:nvPr/>
        </p:nvPicPr>
        <p:blipFill rotWithShape="1">
          <a:blip r:embed="rId2"/>
          <a:srcRect l="29130" t="36322" r="60761" b="54205"/>
          <a:stretch/>
        </p:blipFill>
        <p:spPr>
          <a:xfrm>
            <a:off x="2516409" y="1878183"/>
            <a:ext cx="1232452" cy="649357"/>
          </a:xfrm>
          <a:prstGeom prst="rect">
            <a:avLst/>
          </a:prstGeom>
        </p:spPr>
      </p:pic>
      <p:pic>
        <p:nvPicPr>
          <p:cNvPr id="14" name="Picture 13">
            <a:extLst>
              <a:ext uri="{FF2B5EF4-FFF2-40B4-BE49-F238E27FC236}">
                <a16:creationId xmlns:a16="http://schemas.microsoft.com/office/drawing/2014/main" id="{6085F952-4242-E9BF-F64B-E4E22F5FB0F0}"/>
              </a:ext>
            </a:extLst>
          </p:cNvPr>
          <p:cNvPicPr>
            <a:picLocks noChangeAspect="1"/>
          </p:cNvPicPr>
          <p:nvPr/>
        </p:nvPicPr>
        <p:blipFill rotWithShape="1">
          <a:blip r:embed="rId3"/>
          <a:srcRect l="45442" t="34945" r="47276" b="53262"/>
          <a:stretch/>
        </p:blipFill>
        <p:spPr>
          <a:xfrm>
            <a:off x="5498289" y="1828800"/>
            <a:ext cx="887896" cy="808384"/>
          </a:xfrm>
          <a:prstGeom prst="rect">
            <a:avLst/>
          </a:prstGeom>
        </p:spPr>
      </p:pic>
      <p:pic>
        <p:nvPicPr>
          <p:cNvPr id="18" name="Picture 17">
            <a:extLst>
              <a:ext uri="{FF2B5EF4-FFF2-40B4-BE49-F238E27FC236}">
                <a16:creationId xmlns:a16="http://schemas.microsoft.com/office/drawing/2014/main" id="{1A8E3D79-B80A-5148-AD2A-60E64BBB5EEA}"/>
              </a:ext>
            </a:extLst>
          </p:cNvPr>
          <p:cNvPicPr>
            <a:picLocks noChangeAspect="1"/>
          </p:cNvPicPr>
          <p:nvPr/>
        </p:nvPicPr>
        <p:blipFill rotWithShape="1">
          <a:blip r:embed="rId4"/>
          <a:srcRect l="61159" t="38449" r="29562" b="50000"/>
          <a:stretch/>
        </p:blipFill>
        <p:spPr>
          <a:xfrm>
            <a:off x="8623216" y="1739518"/>
            <a:ext cx="1131337" cy="791817"/>
          </a:xfrm>
          <a:prstGeom prst="rect">
            <a:avLst/>
          </a:prstGeom>
        </p:spPr>
      </p:pic>
      <p:pic>
        <p:nvPicPr>
          <p:cNvPr id="20" name="Picture 19">
            <a:extLst>
              <a:ext uri="{FF2B5EF4-FFF2-40B4-BE49-F238E27FC236}">
                <a16:creationId xmlns:a16="http://schemas.microsoft.com/office/drawing/2014/main" id="{63BF0A43-B527-54C3-4F95-EEE01195A40A}"/>
              </a:ext>
            </a:extLst>
          </p:cNvPr>
          <p:cNvPicPr>
            <a:picLocks noChangeAspect="1"/>
          </p:cNvPicPr>
          <p:nvPr/>
        </p:nvPicPr>
        <p:blipFill rotWithShape="1">
          <a:blip r:embed="rId5"/>
          <a:srcRect l="61087" t="54205" r="27608" b="34244"/>
          <a:stretch/>
        </p:blipFill>
        <p:spPr>
          <a:xfrm>
            <a:off x="9987962" y="1739518"/>
            <a:ext cx="1378226" cy="791818"/>
          </a:xfrm>
          <a:prstGeom prst="rect">
            <a:avLst/>
          </a:prstGeom>
        </p:spPr>
      </p:pic>
      <p:pic>
        <p:nvPicPr>
          <p:cNvPr id="22" name="Picture 21">
            <a:extLst>
              <a:ext uri="{FF2B5EF4-FFF2-40B4-BE49-F238E27FC236}">
                <a16:creationId xmlns:a16="http://schemas.microsoft.com/office/drawing/2014/main" id="{AA5EDD0A-3553-177D-77CC-B6766E99F3CA}"/>
              </a:ext>
            </a:extLst>
          </p:cNvPr>
          <p:cNvPicPr>
            <a:picLocks noChangeAspect="1"/>
          </p:cNvPicPr>
          <p:nvPr/>
        </p:nvPicPr>
        <p:blipFill rotWithShape="1">
          <a:blip r:embed="rId6"/>
          <a:srcRect l="39565" t="55660" r="45366" b="36800"/>
          <a:stretch/>
        </p:blipFill>
        <p:spPr>
          <a:xfrm>
            <a:off x="7316473" y="4759414"/>
            <a:ext cx="1837155" cy="516834"/>
          </a:xfrm>
          <a:prstGeom prst="rect">
            <a:avLst/>
          </a:prstGeom>
        </p:spPr>
      </p:pic>
      <p:sp>
        <p:nvSpPr>
          <p:cNvPr id="27" name="Arrow: Up 26">
            <a:extLst>
              <a:ext uri="{FF2B5EF4-FFF2-40B4-BE49-F238E27FC236}">
                <a16:creationId xmlns:a16="http://schemas.microsoft.com/office/drawing/2014/main" id="{8E696D6A-63D6-1E23-6C45-44D3AE4B3B62}"/>
              </a:ext>
            </a:extLst>
          </p:cNvPr>
          <p:cNvSpPr/>
          <p:nvPr/>
        </p:nvSpPr>
        <p:spPr>
          <a:xfrm rot="16200000">
            <a:off x="8092503" y="3794332"/>
            <a:ext cx="189142" cy="11313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227E264-80F9-DC48-89AA-8BED522FE9BB}"/>
              </a:ext>
            </a:extLst>
          </p:cNvPr>
          <p:cNvPicPr>
            <a:picLocks noChangeAspect="1"/>
          </p:cNvPicPr>
          <p:nvPr/>
        </p:nvPicPr>
        <p:blipFill rotWithShape="1">
          <a:blip r:embed="rId7"/>
          <a:srcRect l="25249" t="80531" r="59682" b="13674"/>
          <a:stretch/>
        </p:blipFill>
        <p:spPr>
          <a:xfrm>
            <a:off x="9529032" y="3629011"/>
            <a:ext cx="1837156" cy="397227"/>
          </a:xfrm>
          <a:prstGeom prst="rect">
            <a:avLst/>
          </a:prstGeom>
        </p:spPr>
      </p:pic>
      <p:sp>
        <p:nvSpPr>
          <p:cNvPr id="30" name="Arrow: Down 29">
            <a:extLst>
              <a:ext uri="{FF2B5EF4-FFF2-40B4-BE49-F238E27FC236}">
                <a16:creationId xmlns:a16="http://schemas.microsoft.com/office/drawing/2014/main" id="{B881E37C-1AC7-28F0-1EBD-0FB8F57C6ABB}"/>
              </a:ext>
            </a:extLst>
          </p:cNvPr>
          <p:cNvSpPr/>
          <p:nvPr/>
        </p:nvSpPr>
        <p:spPr>
          <a:xfrm>
            <a:off x="10403248" y="2766878"/>
            <a:ext cx="259816" cy="772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4253FA7C-14F7-8849-9289-3B3928FE05BA}"/>
              </a:ext>
            </a:extLst>
          </p:cNvPr>
          <p:cNvSpPr/>
          <p:nvPr/>
        </p:nvSpPr>
        <p:spPr>
          <a:xfrm>
            <a:off x="3279265" y="4759414"/>
            <a:ext cx="1181455" cy="2547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6317A69-3507-5F8F-0AF0-76C84490DFB0}"/>
              </a:ext>
            </a:extLst>
          </p:cNvPr>
          <p:cNvPicPr>
            <a:picLocks noChangeAspect="1"/>
          </p:cNvPicPr>
          <p:nvPr/>
        </p:nvPicPr>
        <p:blipFill rotWithShape="1">
          <a:blip r:embed="rId8"/>
          <a:srcRect l="24910" t="76979" r="66427" b="16489"/>
          <a:stretch/>
        </p:blipFill>
        <p:spPr>
          <a:xfrm>
            <a:off x="3151282" y="4004937"/>
            <a:ext cx="1531842" cy="649357"/>
          </a:xfrm>
          <a:prstGeom prst="rect">
            <a:avLst/>
          </a:prstGeom>
        </p:spPr>
      </p:pic>
      <p:pic>
        <p:nvPicPr>
          <p:cNvPr id="4" name="Picture 3" descr="A computer server and a logo&#10;&#10;Description automatically generated with medium confidence">
            <a:extLst>
              <a:ext uri="{FF2B5EF4-FFF2-40B4-BE49-F238E27FC236}">
                <a16:creationId xmlns:a16="http://schemas.microsoft.com/office/drawing/2014/main" id="{7CC9D591-8121-5ACD-E6D1-0C27191120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662" y="1753841"/>
            <a:ext cx="1568536" cy="1046124"/>
          </a:xfrm>
          <a:prstGeom prst="rect">
            <a:avLst/>
          </a:prstGeom>
        </p:spPr>
      </p:pic>
      <p:pic>
        <p:nvPicPr>
          <p:cNvPr id="6" name="Picture 5" descr="A logo with orange and grey circles&#10;&#10;Description automatically generated">
            <a:extLst>
              <a:ext uri="{FF2B5EF4-FFF2-40B4-BE49-F238E27FC236}">
                <a16:creationId xmlns:a16="http://schemas.microsoft.com/office/drawing/2014/main" id="{575FEB98-D46E-42C2-5A06-EBCF58DF82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82270" y="1854820"/>
            <a:ext cx="1282610" cy="808383"/>
          </a:xfrm>
          <a:prstGeom prst="rect">
            <a:avLst/>
          </a:prstGeom>
        </p:spPr>
      </p:pic>
      <p:pic>
        <p:nvPicPr>
          <p:cNvPr id="9" name="Picture 8" descr="A logo of a bear holding a bag&#10;&#10;Description automatically generated">
            <a:extLst>
              <a:ext uri="{FF2B5EF4-FFF2-40B4-BE49-F238E27FC236}">
                <a16:creationId xmlns:a16="http://schemas.microsoft.com/office/drawing/2014/main" id="{24D71168-91FD-2C27-7572-69952086F4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95340" y="1828683"/>
            <a:ext cx="1439710" cy="848595"/>
          </a:xfrm>
          <a:prstGeom prst="rect">
            <a:avLst/>
          </a:prstGeom>
        </p:spPr>
      </p:pic>
      <p:pic>
        <p:nvPicPr>
          <p:cNvPr id="13" name="Picture 12" descr="A set of icons with brain and computer parts&#10;&#10;Description automatically generated">
            <a:extLst>
              <a:ext uri="{FF2B5EF4-FFF2-40B4-BE49-F238E27FC236}">
                <a16:creationId xmlns:a16="http://schemas.microsoft.com/office/drawing/2014/main" id="{CC4C42F9-A4C2-28F0-08EA-9B3DA672F7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3290" y="4187470"/>
            <a:ext cx="2072897" cy="1202146"/>
          </a:xfrm>
          <a:prstGeom prst="rect">
            <a:avLst/>
          </a:prstGeom>
        </p:spPr>
      </p:pic>
      <p:pic>
        <p:nvPicPr>
          <p:cNvPr id="17" name="Picture 16" descr="A close up of a logo&#10;&#10;Description automatically generated">
            <a:extLst>
              <a:ext uri="{FF2B5EF4-FFF2-40B4-BE49-F238E27FC236}">
                <a16:creationId xmlns:a16="http://schemas.microsoft.com/office/drawing/2014/main" id="{E9E9768A-2F57-541C-950F-DA2A4A11BB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14653" y="5486487"/>
            <a:ext cx="2855167" cy="516834"/>
          </a:xfrm>
          <a:prstGeom prst="rect">
            <a:avLst/>
          </a:prstGeom>
        </p:spPr>
      </p:pic>
      <p:pic>
        <p:nvPicPr>
          <p:cNvPr id="21" name="Picture 20" descr="A logo with a graphic design&#10;&#10;Description automatically generated">
            <a:extLst>
              <a:ext uri="{FF2B5EF4-FFF2-40B4-BE49-F238E27FC236}">
                <a16:creationId xmlns:a16="http://schemas.microsoft.com/office/drawing/2014/main" id="{50F7951A-10EB-23C8-AEB9-3F242DF5B2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07961" y="3916990"/>
            <a:ext cx="2072897" cy="1431497"/>
          </a:xfrm>
          <a:prstGeom prst="rect">
            <a:avLst/>
          </a:prstGeom>
        </p:spPr>
      </p:pic>
      <p:pic>
        <p:nvPicPr>
          <p:cNvPr id="25" name="Picture 24" descr="A group of orange cubes on a black background&#10;&#10;Description automatically generated">
            <a:extLst>
              <a:ext uri="{FF2B5EF4-FFF2-40B4-BE49-F238E27FC236}">
                <a16:creationId xmlns:a16="http://schemas.microsoft.com/office/drawing/2014/main" id="{3DE7CC51-1F89-0E65-7BAA-36590E0D82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0207" y="3928925"/>
            <a:ext cx="2321244" cy="1160622"/>
          </a:xfrm>
          <a:prstGeom prst="rect">
            <a:avLst/>
          </a:prstGeom>
        </p:spPr>
      </p:pic>
    </p:spTree>
    <p:extLst>
      <p:ext uri="{BB962C8B-B14F-4D97-AF65-F5344CB8AC3E}">
        <p14:creationId xmlns:p14="http://schemas.microsoft.com/office/powerpoint/2010/main" val="8819791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2" name="Straight Connector 31">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200F3A7-C95A-CA11-1BA5-C73DC5DC375A}"/>
              </a:ext>
            </a:extLst>
          </p:cNvPr>
          <p:cNvSpPr>
            <a:spLocks noGrp="1"/>
          </p:cNvSpPr>
          <p:nvPr>
            <p:ph type="title"/>
          </p:nvPr>
        </p:nvSpPr>
        <p:spPr>
          <a:xfrm>
            <a:off x="929140" y="972766"/>
            <a:ext cx="2835464" cy="1254868"/>
          </a:xfrm>
        </p:spPr>
        <p:txBody>
          <a:bodyPr vert="horz" lIns="91440" tIns="45720" rIns="91440" bIns="45720" rtlCol="0" anchor="b">
            <a:normAutofit/>
          </a:bodyPr>
          <a:lstStyle/>
          <a:p>
            <a:pPr>
              <a:lnSpc>
                <a:spcPct val="90000"/>
              </a:lnSpc>
            </a:pPr>
            <a:r>
              <a:rPr lang="en-US" sz="2800">
                <a:solidFill>
                  <a:srgbClr val="262626"/>
                </a:solidFill>
              </a:rPr>
              <a:t>Dataset from Kaggle</a:t>
            </a:r>
            <a:br>
              <a:rPr lang="en-US" sz="2800">
                <a:solidFill>
                  <a:srgbClr val="262626"/>
                </a:solidFill>
              </a:rPr>
            </a:br>
            <a:endParaRPr lang="en-US" sz="2800">
              <a:solidFill>
                <a:srgbClr val="262626"/>
              </a:solidFill>
            </a:endParaRPr>
          </a:p>
        </p:txBody>
      </p:sp>
      <p:sp>
        <p:nvSpPr>
          <p:cNvPr id="3" name="Subtitle 2">
            <a:extLst>
              <a:ext uri="{FF2B5EF4-FFF2-40B4-BE49-F238E27FC236}">
                <a16:creationId xmlns:a16="http://schemas.microsoft.com/office/drawing/2014/main" id="{4FA32E93-0EDA-2116-68EE-2E1F41679156}"/>
              </a:ext>
            </a:extLst>
          </p:cNvPr>
          <p:cNvSpPr>
            <a:spLocks noGrp="1"/>
          </p:cNvSpPr>
          <p:nvPr>
            <p:ph idx="4294967295"/>
          </p:nvPr>
        </p:nvSpPr>
        <p:spPr>
          <a:xfrm>
            <a:off x="929141" y="2430471"/>
            <a:ext cx="2835464" cy="3552039"/>
          </a:xfrm>
        </p:spPr>
        <p:txBody>
          <a:bodyPr vert="horz" lIns="91440" tIns="45720" rIns="91440" bIns="45720" rtlCol="0" anchor="t">
            <a:normAutofit/>
          </a:bodyPr>
          <a:lstStyle/>
          <a:p>
            <a:pPr>
              <a:lnSpc>
                <a:spcPct val="90000"/>
              </a:lnSpc>
            </a:pPr>
            <a:r>
              <a:rPr lang="en-US" sz="1500">
                <a:solidFill>
                  <a:srgbClr val="262626"/>
                </a:solidFill>
                <a:hlinkClick r:id="rId5"/>
              </a:rPr>
              <a:t>https://www.kaggle.com/datasets/nikhilmittal/flight-fare-prediction-mh</a:t>
            </a:r>
            <a:endParaRPr lang="en-US" sz="1500">
              <a:solidFill>
                <a:srgbClr val="262626"/>
              </a:solidFill>
            </a:endParaRPr>
          </a:p>
          <a:p>
            <a:pPr>
              <a:lnSpc>
                <a:spcPct val="90000"/>
              </a:lnSpc>
            </a:pPr>
            <a:r>
              <a:rPr lang="en-US" sz="1500">
                <a:solidFill>
                  <a:srgbClr val="262626"/>
                </a:solidFill>
              </a:rPr>
              <a:t>Volume: 10683 samples of data</a:t>
            </a:r>
          </a:p>
          <a:p>
            <a:pPr>
              <a:lnSpc>
                <a:spcPct val="90000"/>
              </a:lnSpc>
            </a:pPr>
            <a:r>
              <a:rPr lang="en-US" sz="1500">
                <a:solidFill>
                  <a:srgbClr val="262626"/>
                </a:solidFill>
              </a:rPr>
              <a:t>Variety: Structured Data</a:t>
            </a:r>
          </a:p>
          <a:p>
            <a:pPr>
              <a:lnSpc>
                <a:spcPct val="90000"/>
              </a:lnSpc>
            </a:pPr>
            <a:r>
              <a:rPr lang="en-US" sz="1500">
                <a:solidFill>
                  <a:srgbClr val="262626"/>
                </a:solidFill>
              </a:rPr>
              <a:t>Velocity: Data generated during the pre covid period</a:t>
            </a:r>
          </a:p>
          <a:p>
            <a:pPr>
              <a:lnSpc>
                <a:spcPct val="90000"/>
              </a:lnSpc>
            </a:pPr>
            <a:r>
              <a:rPr lang="en-US" sz="1500">
                <a:solidFill>
                  <a:srgbClr val="262626"/>
                </a:solidFill>
              </a:rPr>
              <a:t>Veracity: Kaggle is said to be the trusted go to point of information</a:t>
            </a:r>
          </a:p>
          <a:p>
            <a:pPr>
              <a:lnSpc>
                <a:spcPct val="90000"/>
              </a:lnSpc>
            </a:pPr>
            <a:r>
              <a:rPr lang="en-US" sz="1500">
                <a:solidFill>
                  <a:srgbClr val="262626"/>
                </a:solidFill>
              </a:rPr>
              <a:t>Value: Data can be used to estimate domestic flight fares in India</a:t>
            </a:r>
          </a:p>
          <a:p>
            <a:pPr>
              <a:lnSpc>
                <a:spcPct val="90000"/>
              </a:lnSpc>
            </a:pPr>
            <a:endParaRPr lang="en-US" sz="1500">
              <a:solidFill>
                <a:srgbClr val="262626"/>
              </a:solidFill>
            </a:endParaRPr>
          </a:p>
          <a:p>
            <a:pPr>
              <a:lnSpc>
                <a:spcPct val="90000"/>
              </a:lnSpc>
            </a:pPr>
            <a:endParaRPr lang="en-US" sz="1500">
              <a:solidFill>
                <a:srgbClr val="262626"/>
              </a:solidFill>
            </a:endParaRPr>
          </a:p>
          <a:p>
            <a:pPr>
              <a:lnSpc>
                <a:spcPct val="90000"/>
              </a:lnSpc>
            </a:pPr>
            <a:endParaRPr lang="en-US" sz="1500">
              <a:solidFill>
                <a:srgbClr val="262626"/>
              </a:solidFill>
            </a:endParaRPr>
          </a:p>
        </p:txBody>
      </p:sp>
      <p:sp useBgFill="1">
        <p:nvSpPr>
          <p:cNvPr id="24" name="Rectangle 2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35DC96-ACF7-4E23-4D9F-E6F7CB5F4A73}"/>
              </a:ext>
            </a:extLst>
          </p:cNvPr>
          <p:cNvPicPr>
            <a:picLocks noChangeAspect="1"/>
          </p:cNvPicPr>
          <p:nvPr/>
        </p:nvPicPr>
        <p:blipFill rotWithShape="1">
          <a:blip r:embed="rId6"/>
          <a:srcRect l="22935" t="45022" r="18370" b="18398"/>
          <a:stretch/>
        </p:blipFill>
        <p:spPr>
          <a:xfrm>
            <a:off x="5097511" y="1859280"/>
            <a:ext cx="6804430" cy="4306110"/>
          </a:xfrm>
          <a:prstGeom prst="rect">
            <a:avLst/>
          </a:prstGeom>
        </p:spPr>
      </p:pic>
    </p:spTree>
    <p:extLst>
      <p:ext uri="{BB962C8B-B14F-4D97-AF65-F5344CB8AC3E}">
        <p14:creationId xmlns:p14="http://schemas.microsoft.com/office/powerpoint/2010/main" val="15277890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4E6AB49-321F-0C19-D775-79274EC62AC5}"/>
              </a:ext>
            </a:extLst>
          </p:cNvPr>
          <p:cNvSpPr>
            <a:spLocks noGrp="1"/>
          </p:cNvSpPr>
          <p:nvPr>
            <p:ph type="ctrTitle"/>
          </p:nvPr>
        </p:nvSpPr>
        <p:spPr>
          <a:xfrm>
            <a:off x="952108" y="954756"/>
            <a:ext cx="2730414" cy="4946003"/>
          </a:xfrm>
        </p:spPr>
        <p:txBody>
          <a:bodyPr vert="horz" lIns="91440" tIns="45720" rIns="91440" bIns="45720" rtlCol="0" anchor="ctr">
            <a:normAutofit/>
          </a:bodyPr>
          <a:lstStyle/>
          <a:p>
            <a:r>
              <a:rPr lang="en-US" sz="4400">
                <a:solidFill>
                  <a:srgbClr val="FFFFFF"/>
                </a:solidFill>
              </a:rPr>
              <a:t>Tools to be used</a:t>
            </a:r>
          </a:p>
        </p:txBody>
      </p:sp>
      <p:sp>
        <p:nvSpPr>
          <p:cNvPr id="22" name="Rectangle 21">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936F71C-677A-5408-4DA1-987BA117FDBA}"/>
              </a:ext>
            </a:extLst>
          </p:cNvPr>
          <p:cNvSpPr>
            <a:spLocks noGrp="1"/>
          </p:cNvSpPr>
          <p:nvPr>
            <p:ph type="subTitle" idx="1"/>
          </p:nvPr>
        </p:nvSpPr>
        <p:spPr>
          <a:xfrm>
            <a:off x="5140933" y="954756"/>
            <a:ext cx="6924509" cy="5192044"/>
          </a:xfrm>
        </p:spPr>
        <p:txBody>
          <a:bodyPr vert="horz" lIns="91440" tIns="45720" rIns="91440" bIns="45720" rtlCol="0" anchor="ctr">
            <a:normAutofit/>
          </a:bodyPr>
          <a:lstStyle/>
          <a:p>
            <a:pPr marL="342900" indent="-342900" algn="l">
              <a:lnSpc>
                <a:spcPct val="90000"/>
              </a:lnSpc>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For team use and access, data is gathered from Kaggle and saved in a </a:t>
            </a:r>
            <a:r>
              <a:rPr lang="en-US" sz="2000" dirty="0" err="1">
                <a:solidFill>
                  <a:schemeClr val="tx1">
                    <a:lumMod val="85000"/>
                    <a:lumOff val="15000"/>
                  </a:schemeClr>
                </a:solidFill>
                <a:latin typeface="Arial" panose="020B0604020202020204" pitchFamily="34" charset="0"/>
                <a:cs typeface="Arial" panose="020B0604020202020204" pitchFamily="34" charset="0"/>
              </a:rPr>
              <a:t>Github</a:t>
            </a:r>
            <a:r>
              <a:rPr lang="en-US" sz="2000" dirty="0">
                <a:solidFill>
                  <a:schemeClr val="tx1">
                    <a:lumMod val="85000"/>
                    <a:lumOff val="15000"/>
                  </a:schemeClr>
                </a:solidFill>
                <a:latin typeface="Arial" panose="020B0604020202020204" pitchFamily="34" charset="0"/>
                <a:cs typeface="Arial" panose="020B0604020202020204" pitchFamily="34" charset="0"/>
              </a:rPr>
              <a:t> account (Data Storage).</a:t>
            </a:r>
          </a:p>
          <a:p>
            <a:pPr marL="342900" indent="-342900" algn="l">
              <a:lnSpc>
                <a:spcPct val="90000"/>
              </a:lnSpc>
              <a:buFont typeface="Arial"/>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The data is subsequently imported into a </a:t>
            </a:r>
            <a:r>
              <a:rPr lang="en-US" sz="2000" dirty="0" err="1">
                <a:solidFill>
                  <a:schemeClr val="tx1">
                    <a:lumMod val="85000"/>
                    <a:lumOff val="15000"/>
                  </a:schemeClr>
                </a:solidFill>
                <a:latin typeface="Arial" panose="020B0604020202020204" pitchFamily="34" charset="0"/>
                <a:cs typeface="Arial" panose="020B0604020202020204" pitchFamily="34" charset="0"/>
              </a:rPr>
              <a:t>Jupyter</a:t>
            </a:r>
            <a:r>
              <a:rPr lang="en-US" sz="2000" dirty="0">
                <a:solidFill>
                  <a:schemeClr val="tx1">
                    <a:lumMod val="85000"/>
                    <a:lumOff val="15000"/>
                  </a:schemeClr>
                </a:solidFill>
                <a:latin typeface="Arial" panose="020B0604020202020204" pitchFamily="34" charset="0"/>
                <a:cs typeface="Arial" panose="020B0604020202020204" pitchFamily="34" charset="0"/>
              </a:rPr>
              <a:t> Python notebook for processing (Data Ingestion).</a:t>
            </a:r>
          </a:p>
          <a:p>
            <a:pPr marL="342900" indent="-342900" algn="l">
              <a:lnSpc>
                <a:spcPct val="90000"/>
              </a:lnSpc>
              <a:buFont typeface="Arial"/>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The data is subsequently imported into a </a:t>
            </a:r>
            <a:r>
              <a:rPr lang="en-US" sz="2000" dirty="0" err="1">
                <a:solidFill>
                  <a:schemeClr val="tx1">
                    <a:lumMod val="85000"/>
                    <a:lumOff val="15000"/>
                  </a:schemeClr>
                </a:solidFill>
                <a:latin typeface="Arial" panose="020B0604020202020204" pitchFamily="34" charset="0"/>
                <a:cs typeface="Arial" panose="020B0604020202020204" pitchFamily="34" charset="0"/>
              </a:rPr>
              <a:t>Jupyter</a:t>
            </a:r>
            <a:r>
              <a:rPr lang="en-US" sz="2000" dirty="0">
                <a:solidFill>
                  <a:schemeClr val="tx1">
                    <a:lumMod val="85000"/>
                    <a:lumOff val="15000"/>
                  </a:schemeClr>
                </a:solidFill>
                <a:latin typeface="Arial" panose="020B0604020202020204" pitchFamily="34" charset="0"/>
                <a:cs typeface="Arial" panose="020B0604020202020204" pitchFamily="34" charset="0"/>
              </a:rPr>
              <a:t> Python notebook for processing (Data Ingestion).</a:t>
            </a:r>
          </a:p>
          <a:p>
            <a:pPr marL="342900" indent="-342900" algn="l">
              <a:lnSpc>
                <a:spcPct val="90000"/>
              </a:lnSpc>
              <a:buFont typeface="Arial"/>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Using the dataset, machine learning models are constructed and assessed.</a:t>
            </a:r>
          </a:p>
          <a:p>
            <a:pPr marL="342900" indent="-342900" algn="l">
              <a:lnSpc>
                <a:spcPct val="90000"/>
              </a:lnSpc>
              <a:buFont typeface="Arial"/>
              <a:buChar char="•"/>
            </a:pPr>
            <a:r>
              <a:rPr lang="en-US" sz="2000" dirty="0" err="1">
                <a:solidFill>
                  <a:schemeClr val="tx1">
                    <a:lumMod val="85000"/>
                    <a:lumOff val="15000"/>
                  </a:schemeClr>
                </a:solidFill>
                <a:latin typeface="Arial" panose="020B0604020202020204" pitchFamily="34" charset="0"/>
                <a:cs typeface="Arial" panose="020B0604020202020204" pitchFamily="34" charset="0"/>
              </a:rPr>
              <a:t>Github</a:t>
            </a:r>
            <a:r>
              <a:rPr lang="en-US" sz="2000" dirty="0">
                <a:solidFill>
                  <a:schemeClr val="tx1">
                    <a:lumMod val="85000"/>
                    <a:lumOff val="15000"/>
                  </a:schemeClr>
                </a:solidFill>
                <a:latin typeface="Arial" panose="020B0604020202020204" pitchFamily="34" charset="0"/>
                <a:cs typeface="Arial" panose="020B0604020202020204" pitchFamily="34" charset="0"/>
              </a:rPr>
              <a:t> and AWS are the storage locations for the model and dataset, making them accessible to data scientists, analysts, and end users (Data Consumption).</a:t>
            </a:r>
          </a:p>
          <a:p>
            <a:pPr marL="342900" indent="-342900" algn="l">
              <a:lnSpc>
                <a:spcPct val="90000"/>
              </a:lnSpc>
              <a:buFont typeface="Arial"/>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AWS is used to host the end user web application.</a:t>
            </a:r>
          </a:p>
        </p:txBody>
      </p:sp>
    </p:spTree>
    <p:extLst>
      <p:ext uri="{BB962C8B-B14F-4D97-AF65-F5344CB8AC3E}">
        <p14:creationId xmlns:p14="http://schemas.microsoft.com/office/powerpoint/2010/main" val="24302517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D107B4C7965E48BCA1949C784EE46A" ma:contentTypeVersion="4" ma:contentTypeDescription="Create a new document." ma:contentTypeScope="" ma:versionID="f53a6e58f716a911e44b62c8d67b2cf2">
  <xsd:schema xmlns:xsd="http://www.w3.org/2001/XMLSchema" xmlns:xs="http://www.w3.org/2001/XMLSchema" xmlns:p="http://schemas.microsoft.com/office/2006/metadata/properties" xmlns:ns3="758b0b8f-470a-45c0-bc9f-8dcb209d8f0f" targetNamespace="http://schemas.microsoft.com/office/2006/metadata/properties" ma:root="true" ma:fieldsID="40411dd5a86e5b8083da78531b843614" ns3:_="">
    <xsd:import namespace="758b0b8f-470a-45c0-bc9f-8dcb209d8f0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8b0b8f-470a-45c0-bc9f-8dcb209d8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0D2798-A43C-4E6A-B3E6-133F892CEA94}">
  <ds:schemaRefs>
    <ds:schemaRef ds:uri="758b0b8f-470a-45c0-bc9f-8dcb209d8f0f"/>
    <ds:schemaRef ds:uri="http://purl.org/dc/dcmitype/"/>
    <ds:schemaRef ds:uri="http://www.w3.org/XML/1998/namespac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A68B7E0B-0973-4C2D-8ABC-89FDD55138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8b0b8f-470a-45c0-bc9f-8dcb209d8f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4B91E3-6355-4FA5-8058-B519AB444F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2515</TotalTime>
  <Words>686</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Garamond</vt:lpstr>
      <vt:lpstr>Organic</vt:lpstr>
      <vt:lpstr>Forecasting Airline Ticket Prices</vt:lpstr>
      <vt:lpstr>TEAM 9</vt:lpstr>
      <vt:lpstr>INTRODUCTION</vt:lpstr>
      <vt:lpstr>Challenge</vt:lpstr>
      <vt:lpstr>Solution</vt:lpstr>
      <vt:lpstr>USER STORY</vt:lpstr>
      <vt:lpstr>GRAPHICAL VIEW OF THE Proposed MODEL</vt:lpstr>
      <vt:lpstr>Dataset from Kaggle </vt:lpstr>
      <vt:lpstr>Tools to be used</vt:lpstr>
      <vt:lpstr>MODELS TO BE USED</vt:lpstr>
      <vt:lpstr>References</vt:lpstr>
      <vt:lpstr> Thank You and Have a Safe Flight!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FARE PREDICTION</dc:title>
  <dc:creator>Savarapu Lakshmi Sai Kishore - [CB.EN.U4ECE17348]</dc:creator>
  <cp:lastModifiedBy>Gunturu Alekhya Naga, Santhoshi</cp:lastModifiedBy>
  <cp:revision>11</cp:revision>
  <dcterms:created xsi:type="dcterms:W3CDTF">2023-10-12T18:43:32Z</dcterms:created>
  <dcterms:modified xsi:type="dcterms:W3CDTF">2024-03-04T04:05:37Z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0x010100C6D107B4C7965E48BCA1949C784EE46A</vt:lpwstr>
  </property>
</Properties>
</file>